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A"/>
          </a:solidFill>
        </a:fill>
      </a:tcStyle>
    </a:wholeTbl>
    <a:band2H>
      <a:tcTxStyle b="def" i="def"/>
      <a:tcStyle>
        <a:tcBdr/>
        <a:fill>
          <a:solidFill>
            <a:srgbClr val="FAEC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0CD"/>
          </a:solidFill>
        </a:fill>
      </a:tcStyle>
    </a:wholeTbl>
    <a:band2H>
      <a:tcTxStyle b="def" i="def"/>
      <a:tcStyle>
        <a:tcBdr/>
        <a:fill>
          <a:solidFill>
            <a:srgbClr val="EDE9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FD9"/>
          </a:solidFill>
        </a:fill>
      </a:tcStyle>
    </a:wholeTbl>
    <a:band2H>
      <a:tcTxStyle b="def" i="def"/>
      <a:tcStyle>
        <a:tcBdr/>
        <a:fill>
          <a:solidFill>
            <a:srgbClr val="EEF0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84" name="Shape 48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Shape 56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67" name="Shape 56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Ожидаемые результаты для каждой группы участников системы. Для </a:t>
            </a:r>
            <a:r>
              <a:rPr b="1"/>
              <a:t>населения</a:t>
            </a:r>
            <a:r>
              <a:t> - улучшение здоровья, увеличение продолжительности жизни,  расширение амбулаторного и лекарственного обеспечения, доступность качественной медицинской помощи и, снижение  уровня неформальных платежей. </a:t>
            </a:r>
          </a:p>
          <a:p>
            <a:pPr/>
            <a:r>
              <a:t>Для </a:t>
            </a:r>
            <a:r>
              <a:rPr b="1"/>
              <a:t>государства</a:t>
            </a:r>
            <a:r>
              <a:t> - универсальный всеобщий охват, солидарная ответственность граждан и финансовая устойчивость системы, подотчетность перед обществом по использованию ресурсов, а также стимулы для развития частного здравоохранения,. </a:t>
            </a:r>
          </a:p>
          <a:p>
            <a:pPr/>
            <a:r>
              <a:t>Для </a:t>
            </a:r>
            <a:r>
              <a:rPr b="1"/>
              <a:t>поставщиков</a:t>
            </a:r>
            <a:r>
              <a:t> услуг:  </a:t>
            </a:r>
          </a:p>
          <a:p>
            <a:pPr/>
            <a:r>
              <a:t>- стабильность финансирования в соответствии с эффективностью  деятельности;</a:t>
            </a:r>
          </a:p>
          <a:p>
            <a:pPr/>
            <a:r>
              <a:t>- стимуляция к внедрению новых корпоративных методов;</a:t>
            </a:r>
          </a:p>
          <a:p>
            <a:pPr/>
            <a:r>
              <a:t>- внедрение новых медицинских технологий;</a:t>
            </a:r>
          </a:p>
          <a:p>
            <a:pPr>
              <a:buSzPct val="100000"/>
              <a:buChar char="-"/>
            </a:pPr>
            <a:r>
              <a:t>совершенствование системы оплаты труда, которая  должна ориентировать их на конечный результат. 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2" name="Rectangle 7"/>
          <p:cNvSpPr/>
          <p:nvPr/>
        </p:nvSpPr>
        <p:spPr>
          <a:xfrm>
            <a:off x="13" y="6334316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3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2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8000">
                <a:solidFill>
                  <a:srgbClr val="262626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4" name="Уровень текста 1…"/>
          <p:cNvSpPr txBox="1"/>
          <p:nvPr>
            <p:ph type="body" sz="quarter" idx="1"/>
          </p:nvPr>
        </p:nvSpPr>
        <p:spPr>
          <a:xfrm>
            <a:off x="1100050" y="4455619"/>
            <a:ext cx="10058401" cy="11430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" name="Straight Connector 8"/>
          <p:cNvSpPr/>
          <p:nvPr/>
        </p:nvSpPr>
        <p:spPr>
          <a:xfrm>
            <a:off x="1207656" y="4343400"/>
            <a:ext cx="9875523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Текст заголовка"/>
          <p:cNvSpPr txBox="1"/>
          <p:nvPr>
            <p:ph type="title"/>
          </p:nvPr>
        </p:nvSpPr>
        <p:spPr>
          <a:xfrm>
            <a:off x="914400" y="1122362"/>
            <a:ext cx="103632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17" name="Уровень текста 1…"/>
          <p:cNvSpPr txBox="1"/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126" name="Уровень текста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Текст заголовка"/>
          <p:cNvSpPr txBox="1"/>
          <p:nvPr>
            <p:ph type="title"/>
          </p:nvPr>
        </p:nvSpPr>
        <p:spPr>
          <a:xfrm>
            <a:off x="831850" y="1709740"/>
            <a:ext cx="105156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35" name="Уровень текста 1…"/>
          <p:cNvSpPr txBox="1"/>
          <p:nvPr>
            <p:ph type="body" sz="quarter" idx="1"/>
          </p:nvPr>
        </p:nvSpPr>
        <p:spPr>
          <a:xfrm>
            <a:off x="831850" y="4589464"/>
            <a:ext cx="10515601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0">
              <a:buSzTx/>
              <a:buFontTx/>
              <a:buNone/>
              <a:defRPr sz="2400"/>
            </a:lvl2pPr>
            <a:lvl3pPr marL="0" indent="0">
              <a:buSzTx/>
              <a:buFontTx/>
              <a:buNone/>
              <a:defRPr sz="2400"/>
            </a:lvl3pPr>
            <a:lvl4pPr marL="0" indent="0">
              <a:buSzTx/>
              <a:buFontTx/>
              <a:buNone/>
              <a:defRPr sz="2400"/>
            </a:lvl4pPr>
            <a:lvl5pPr marL="0" indent="0">
              <a:buSzTx/>
              <a:buFontTx/>
              <a:buNone/>
              <a:defRPr sz="2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6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144" name="Уровень текста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Текст заголовка"/>
          <p:cNvSpPr txBox="1"/>
          <p:nvPr>
            <p:ph type="title"/>
          </p:nvPr>
        </p:nvSpPr>
        <p:spPr>
          <a:xfrm>
            <a:off x="839787" y="365125"/>
            <a:ext cx="10515601" cy="1325564"/>
          </a:xfrm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153" name="Уровень текста 1…"/>
          <p:cNvSpPr txBox="1"/>
          <p:nvPr>
            <p:ph type="body" sz="quarter" idx="1"/>
          </p:nvPr>
        </p:nvSpPr>
        <p:spPr>
          <a:xfrm>
            <a:off x="839787" y="1681163"/>
            <a:ext cx="5157791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4" name="Text Placeholder 4"/>
          <p:cNvSpPr/>
          <p:nvPr>
            <p:ph type="body" sz="quarter" idx="21"/>
          </p:nvPr>
        </p:nvSpPr>
        <p:spPr>
          <a:xfrm>
            <a:off x="6172201" y="1681163"/>
            <a:ext cx="5183190" cy="823914"/>
          </a:xfrm>
          <a:prstGeom prst="rect">
            <a:avLst/>
          </a:prstGeom>
        </p:spPr>
        <p:txBody>
          <a:bodyPr anchor="b"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5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16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Текст заголовка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78" name="Уровень текста 1…"/>
          <p:cNvSpPr txBox="1"/>
          <p:nvPr>
            <p:ph type="body" sz="half" idx="1"/>
          </p:nvPr>
        </p:nvSpPr>
        <p:spPr>
          <a:xfrm>
            <a:off x="5183187" y="987425"/>
            <a:ext cx="6172202" cy="48736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79" name="Text Placeholder 3"/>
          <p:cNvSpPr/>
          <p:nvPr>
            <p:ph type="body" sz="quarter" idx="21"/>
          </p:nvPr>
        </p:nvSpPr>
        <p:spPr>
          <a:xfrm>
            <a:off x="839786" y="2057400"/>
            <a:ext cx="3932241" cy="3811588"/>
          </a:xfrm>
          <a:prstGeom prst="rect">
            <a:avLst/>
          </a:prstGeom>
        </p:spPr>
        <p:txBody>
          <a:bodyPr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8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Текст заголовка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88" name="Picture Placeholder 2"/>
          <p:cNvSpPr/>
          <p:nvPr>
            <p:ph type="pic" sz="half" idx="21"/>
          </p:nvPr>
        </p:nvSpPr>
        <p:spPr>
          <a:xfrm>
            <a:off x="5183187" y="987425"/>
            <a:ext cx="6172202" cy="48736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89" name="Уровень текста 1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9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6"/>
          <p:cNvGrpSpPr/>
          <p:nvPr/>
        </p:nvGrpSpPr>
        <p:grpSpPr>
          <a:xfrm>
            <a:off x="-3" y="-8469"/>
            <a:ext cx="12192006" cy="6866472"/>
            <a:chOff x="-1" y="0"/>
            <a:chExt cx="12192004" cy="6866470"/>
          </a:xfrm>
        </p:grpSpPr>
        <p:sp>
          <p:nvSpPr>
            <p:cNvPr id="197" name="Straight Connector 31"/>
            <p:cNvSpPr/>
            <p:nvPr/>
          </p:nvSpPr>
          <p:spPr>
            <a:xfrm>
              <a:off x="9371013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98" name="Straight Connector 20"/>
            <p:cNvSpPr/>
            <p:nvPr/>
          </p:nvSpPr>
          <p:spPr>
            <a:xfrm flipH="1">
              <a:off x="7425268" y="3689880"/>
              <a:ext cx="4763561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99" name="Rectangle 23"/>
            <p:cNvSpPr/>
            <p:nvPr/>
          </p:nvSpPr>
          <p:spPr>
            <a:xfrm>
              <a:off x="9181477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0" name="Rectangle 25"/>
            <p:cNvSpPr/>
            <p:nvPr/>
          </p:nvSpPr>
          <p:spPr>
            <a:xfrm>
              <a:off x="9603442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1" name="Isosceles Triangle 26"/>
            <p:cNvSpPr/>
            <p:nvPr/>
          </p:nvSpPr>
          <p:spPr>
            <a:xfrm>
              <a:off x="8932334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2" name="Rectangle 27"/>
            <p:cNvSpPr/>
            <p:nvPr/>
          </p:nvSpPr>
          <p:spPr>
            <a:xfrm>
              <a:off x="9334501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3" name="Rectangle 28"/>
            <p:cNvSpPr/>
            <p:nvPr/>
          </p:nvSpPr>
          <p:spPr>
            <a:xfrm>
              <a:off x="10898732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4" name="Rectangle 29"/>
            <p:cNvSpPr/>
            <p:nvPr/>
          </p:nvSpPr>
          <p:spPr>
            <a:xfrm>
              <a:off x="10939001" y="-1"/>
              <a:ext cx="1249827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5" name="Isosceles Triangle 30"/>
            <p:cNvSpPr/>
            <p:nvPr/>
          </p:nvSpPr>
          <p:spPr>
            <a:xfrm>
              <a:off x="10371667" y="3598334"/>
              <a:ext cx="1817162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06" name="Isosceles Triangle 18"/>
            <p:cNvSpPr/>
            <p:nvPr/>
          </p:nvSpPr>
          <p:spPr>
            <a:xfrm rot="10800000">
              <a:off x="-2" y="8467"/>
              <a:ext cx="842599" cy="5666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208" name="Текст заголовка"/>
          <p:cNvSpPr txBox="1"/>
          <p:nvPr>
            <p:ph type="title"/>
          </p:nvPr>
        </p:nvSpPr>
        <p:spPr>
          <a:xfrm>
            <a:off x="1507067" y="2404534"/>
            <a:ext cx="7766937" cy="1646304"/>
          </a:xfrm>
          <a:prstGeom prst="rect">
            <a:avLst/>
          </a:prstGeom>
        </p:spPr>
        <p:txBody>
          <a:bodyPr anchor="b"/>
          <a:lstStyle>
            <a:lvl1pPr algn="r" defTabSz="457200">
              <a:lnSpc>
                <a:spcPct val="100000"/>
              </a:lnSpc>
              <a:defRPr sz="5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209" name="Уровень текста 1…"/>
          <p:cNvSpPr txBox="1"/>
          <p:nvPr>
            <p:ph type="body" sz="quarter" idx="1"/>
          </p:nvPr>
        </p:nvSpPr>
        <p:spPr>
          <a:xfrm>
            <a:off x="1507067" y="4050831"/>
            <a:ext cx="7766937" cy="1096902"/>
          </a:xfrm>
          <a:prstGeom prst="rect">
            <a:avLst/>
          </a:prstGeom>
        </p:spPr>
        <p:txBody>
          <a:bodyPr/>
          <a:lstStyle>
            <a:lvl1pPr marL="0" indent="0" algn="r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algn="r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algn="r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algn="r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algn="r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1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6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4" name="Rectangle 8"/>
          <p:cNvSpPr/>
          <p:nvPr/>
        </p:nvSpPr>
        <p:spPr>
          <a:xfrm>
            <a:off x="-2" y="6334316"/>
            <a:ext cx="12192005" cy="66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5" name="Straight Connector 9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4800">
                <a:solidFill>
                  <a:srgbClr val="40404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27" name="Уровень текста 1…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1pPr>
            <a:lvl2pPr marL="404368" indent="-203200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2pPr>
            <a:lvl3pPr marL="645304" indent="-261256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3pPr>
            <a:lvl4pPr marL="828185" indent="-261257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4pPr>
            <a:lvl5pPr marL="1011065" indent="-261257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8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21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1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1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2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228" name="Текст заголовка"/>
          <p:cNvSpPr txBox="1"/>
          <p:nvPr>
            <p:ph type="title"/>
          </p:nvPr>
        </p:nvSpPr>
        <p:spPr>
          <a:xfrm>
            <a:off x="677332" y="609600"/>
            <a:ext cx="8596671" cy="1320800"/>
          </a:xfrm>
          <a:prstGeom prst="rect">
            <a:avLst/>
          </a:prstGeom>
        </p:spPr>
        <p:txBody>
          <a:bodyPr anchor="t"/>
          <a:lstStyle>
            <a:lvl1pPr defTabSz="457200">
              <a:lnSpc>
                <a:spcPct val="100000"/>
              </a:lnSpc>
              <a:defRPr sz="36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229" name="Уровень текста 1…"/>
          <p:cNvSpPr txBox="1"/>
          <p:nvPr>
            <p:ph type="body" sz="half" idx="1"/>
          </p:nvPr>
        </p:nvSpPr>
        <p:spPr>
          <a:xfrm>
            <a:off x="677332" y="2160589"/>
            <a:ext cx="8596671" cy="3880773"/>
          </a:xfrm>
          <a:prstGeom prst="rect">
            <a:avLst/>
          </a:prstGeom>
        </p:spPr>
        <p:txBody>
          <a:bodyPr/>
          <a:lstStyle>
            <a:lvl1pPr marL="3429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78668" indent="-321468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208314" indent="-293914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7145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1717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23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3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3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4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248" name="Текст заголовка"/>
          <p:cNvSpPr txBox="1"/>
          <p:nvPr>
            <p:ph type="title"/>
          </p:nvPr>
        </p:nvSpPr>
        <p:spPr>
          <a:xfrm>
            <a:off x="677335" y="2700865"/>
            <a:ext cx="8596670" cy="1826583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40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249" name="Уровень текста 1…"/>
          <p:cNvSpPr txBox="1"/>
          <p:nvPr>
            <p:ph type="body" sz="quarter" idx="1"/>
          </p:nvPr>
        </p:nvSpPr>
        <p:spPr>
          <a:xfrm>
            <a:off x="677335" y="4527448"/>
            <a:ext cx="8596670" cy="860402"/>
          </a:xfrm>
          <a:prstGeom prst="rect">
            <a:avLst/>
          </a:prstGeom>
        </p:spPr>
        <p:txBody>
          <a:bodyPr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20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20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20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20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20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5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25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5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5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6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268" name="Текст заголовка"/>
          <p:cNvSpPr txBox="1"/>
          <p:nvPr>
            <p:ph type="title"/>
          </p:nvPr>
        </p:nvSpPr>
        <p:spPr>
          <a:xfrm>
            <a:off x="677332" y="609600"/>
            <a:ext cx="8596671" cy="1320800"/>
          </a:xfrm>
          <a:prstGeom prst="rect">
            <a:avLst/>
          </a:prstGeom>
        </p:spPr>
        <p:txBody>
          <a:bodyPr anchor="t"/>
          <a:lstStyle>
            <a:lvl1pPr defTabSz="457200">
              <a:lnSpc>
                <a:spcPct val="100000"/>
              </a:lnSpc>
              <a:defRPr sz="36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269" name="Уровень текста 1…"/>
          <p:cNvSpPr txBox="1"/>
          <p:nvPr>
            <p:ph type="body" sz="quarter" idx="1"/>
          </p:nvPr>
        </p:nvSpPr>
        <p:spPr>
          <a:xfrm>
            <a:off x="677332" y="2160589"/>
            <a:ext cx="4184038" cy="3880773"/>
          </a:xfrm>
          <a:prstGeom prst="rect">
            <a:avLst/>
          </a:prstGeom>
        </p:spPr>
        <p:txBody>
          <a:bodyPr/>
          <a:lstStyle>
            <a:lvl1pPr marL="3429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78668" indent="-321468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208314" indent="-293914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7145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1717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7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27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7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7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28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288" name="Текст заголовка"/>
          <p:cNvSpPr txBox="1"/>
          <p:nvPr>
            <p:ph type="title"/>
          </p:nvPr>
        </p:nvSpPr>
        <p:spPr>
          <a:xfrm>
            <a:off x="677332" y="609600"/>
            <a:ext cx="8596671" cy="1320800"/>
          </a:xfrm>
          <a:prstGeom prst="rect">
            <a:avLst/>
          </a:prstGeom>
        </p:spPr>
        <p:txBody>
          <a:bodyPr anchor="t"/>
          <a:lstStyle>
            <a:lvl1pPr defTabSz="457200">
              <a:lnSpc>
                <a:spcPct val="100000"/>
              </a:lnSpc>
              <a:defRPr sz="36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289" name="Уровень текста 1…"/>
          <p:cNvSpPr txBox="1"/>
          <p:nvPr>
            <p:ph type="body" sz="quarter" idx="1"/>
          </p:nvPr>
        </p:nvSpPr>
        <p:spPr>
          <a:xfrm>
            <a:off x="675743" y="2160983"/>
            <a:ext cx="4185625" cy="576264"/>
          </a:xfrm>
          <a:prstGeom prst="rect">
            <a:avLst/>
          </a:prstGeom>
        </p:spPr>
        <p:txBody>
          <a:bodyPr anchor="b"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90" name="Text Placeholder 4"/>
          <p:cNvSpPr/>
          <p:nvPr>
            <p:ph type="body" sz="quarter" idx="21"/>
          </p:nvPr>
        </p:nvSpPr>
        <p:spPr>
          <a:xfrm>
            <a:off x="5088382" y="2160983"/>
            <a:ext cx="4185620" cy="576264"/>
          </a:xfrm>
          <a:prstGeom prst="rect">
            <a:avLst/>
          </a:prstGeom>
        </p:spPr>
        <p:txBody>
          <a:bodyPr anchor="b"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291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298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99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00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1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2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3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4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5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6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07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309" name="Текст заголовка"/>
          <p:cNvSpPr txBox="1"/>
          <p:nvPr>
            <p:ph type="title"/>
          </p:nvPr>
        </p:nvSpPr>
        <p:spPr>
          <a:xfrm>
            <a:off x="677332" y="609600"/>
            <a:ext cx="8596671" cy="1320800"/>
          </a:xfrm>
          <a:prstGeom prst="rect">
            <a:avLst/>
          </a:prstGeom>
        </p:spPr>
        <p:txBody>
          <a:bodyPr anchor="t"/>
          <a:lstStyle>
            <a:lvl1pPr defTabSz="457200">
              <a:lnSpc>
                <a:spcPct val="100000"/>
              </a:lnSpc>
              <a:defRPr sz="36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1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31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1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1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2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328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5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335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6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37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38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39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40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41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42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43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44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346" name="Текст заголовка"/>
          <p:cNvSpPr txBox="1"/>
          <p:nvPr>
            <p:ph type="title"/>
          </p:nvPr>
        </p:nvSpPr>
        <p:spPr>
          <a:xfrm>
            <a:off x="677332" y="1498603"/>
            <a:ext cx="3854531" cy="1278468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0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47" name="Уровень текста 1…"/>
          <p:cNvSpPr txBox="1"/>
          <p:nvPr>
            <p:ph type="body" sz="half" idx="1"/>
          </p:nvPr>
        </p:nvSpPr>
        <p:spPr>
          <a:xfrm>
            <a:off x="4760459" y="514922"/>
            <a:ext cx="4513544" cy="5526441"/>
          </a:xfrm>
          <a:prstGeom prst="rect">
            <a:avLst/>
          </a:prstGeom>
        </p:spPr>
        <p:txBody>
          <a:bodyPr/>
          <a:lstStyle>
            <a:lvl1pPr marL="3429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78668" indent="-321468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208314" indent="-293914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7145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17170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Trebuchet MS"/>
              <a:buChar char="u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48" name="Text Placeholder 3"/>
          <p:cNvSpPr/>
          <p:nvPr>
            <p:ph type="body" sz="quarter" idx="21"/>
          </p:nvPr>
        </p:nvSpPr>
        <p:spPr>
          <a:xfrm>
            <a:off x="677334" y="2777069"/>
            <a:ext cx="3854528" cy="2584451"/>
          </a:xfrm>
          <a:prstGeom prst="rect">
            <a:avLst/>
          </a:prstGeom>
        </p:spPr>
        <p:txBody>
          <a:bodyPr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49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356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57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58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59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60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61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62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63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64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65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367" name="Текст заголовка"/>
          <p:cNvSpPr txBox="1"/>
          <p:nvPr>
            <p:ph type="title"/>
          </p:nvPr>
        </p:nvSpPr>
        <p:spPr>
          <a:xfrm>
            <a:off x="677332" y="4800600"/>
            <a:ext cx="8596670" cy="566738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 sz="2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68" name="Picture Placeholder 2"/>
          <p:cNvSpPr/>
          <p:nvPr>
            <p:ph type="pic" sz="half" idx="21"/>
          </p:nvPr>
        </p:nvSpPr>
        <p:spPr>
          <a:xfrm>
            <a:off x="677332" y="609600"/>
            <a:ext cx="8596671" cy="38457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69" name="Уровень текста 1…"/>
          <p:cNvSpPr txBox="1"/>
          <p:nvPr>
            <p:ph type="body" sz="quarter" idx="1"/>
          </p:nvPr>
        </p:nvSpPr>
        <p:spPr>
          <a:xfrm>
            <a:off x="677332" y="5367337"/>
            <a:ext cx="8596670" cy="674026"/>
          </a:xfrm>
          <a:prstGeom prst="rect">
            <a:avLst/>
          </a:prstGeom>
        </p:spPr>
        <p:txBody>
          <a:bodyPr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12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12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12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12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12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7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37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7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7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38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388" name="Текст заголовка"/>
          <p:cNvSpPr txBox="1"/>
          <p:nvPr>
            <p:ph type="title"/>
          </p:nvPr>
        </p:nvSpPr>
        <p:spPr>
          <a:xfrm>
            <a:off x="677335" y="609600"/>
            <a:ext cx="8596670" cy="3403600"/>
          </a:xfrm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89" name="Уровень текста 1…"/>
          <p:cNvSpPr txBox="1"/>
          <p:nvPr>
            <p:ph type="body" sz="quarter" idx="1"/>
          </p:nvPr>
        </p:nvSpPr>
        <p:spPr>
          <a:xfrm>
            <a:off x="677335" y="4470400"/>
            <a:ext cx="8596670" cy="1570962"/>
          </a:xfrm>
          <a:prstGeom prst="rect">
            <a:avLst/>
          </a:prstGeom>
        </p:spPr>
        <p:txBody>
          <a:bodyPr anchor="ctr"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90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7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397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98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99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0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1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2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3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4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5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06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408" name="Текст заголовка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09" name="Уровень текста 1…"/>
          <p:cNvSpPr txBox="1"/>
          <p:nvPr>
            <p:ph type="body" sz="quarter" idx="1"/>
          </p:nvPr>
        </p:nvSpPr>
        <p:spPr>
          <a:xfrm>
            <a:off x="1366138" y="3632200"/>
            <a:ext cx="7224526" cy="381000"/>
          </a:xfrm>
          <a:prstGeom prst="rect">
            <a:avLst/>
          </a:prstGeom>
        </p:spPr>
        <p:txBody>
          <a:bodyPr anchor="ctr"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16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16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16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16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1600">
                <a:solidFill>
                  <a:srgbClr val="80808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0" name="Text Placeholder 2"/>
          <p:cNvSpPr/>
          <p:nvPr>
            <p:ph type="body" sz="quarter" idx="21"/>
          </p:nvPr>
        </p:nvSpPr>
        <p:spPr>
          <a:xfrm>
            <a:off x="677334" y="4470398"/>
            <a:ext cx="8596670" cy="1570965"/>
          </a:xfrm>
          <a:prstGeom prst="rect">
            <a:avLst/>
          </a:prstGeom>
        </p:spPr>
        <p:txBody>
          <a:bodyPr anchor="ctr"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11" name="TextBox 19"/>
          <p:cNvSpPr txBox="1"/>
          <p:nvPr/>
        </p:nvSpPr>
        <p:spPr>
          <a:xfrm>
            <a:off x="587588" y="469466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412" name="TextBox 21"/>
          <p:cNvSpPr txBox="1"/>
          <p:nvPr/>
        </p:nvSpPr>
        <p:spPr>
          <a:xfrm>
            <a:off x="8938730" y="2565644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413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6" name="Rectangle 7"/>
          <p:cNvSpPr/>
          <p:nvPr/>
        </p:nvSpPr>
        <p:spPr>
          <a:xfrm>
            <a:off x="13" y="6334316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37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2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8000">
                <a:solidFill>
                  <a:srgbClr val="262626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8" name="Уровень текста 1…"/>
          <p:cNvSpPr txBox="1"/>
          <p:nvPr>
            <p:ph type="body" sz="quarter" idx="1"/>
          </p:nvPr>
        </p:nvSpPr>
        <p:spPr>
          <a:xfrm>
            <a:off x="1097280" y="4453128"/>
            <a:ext cx="10058401" cy="11430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indent="0">
              <a:spcBef>
                <a:spcPts val="1200"/>
              </a:spcBef>
              <a:buSzTx/>
              <a:buFontTx/>
              <a:buNone/>
              <a:defRPr cap="all" spc="200" sz="2400">
                <a:solidFill>
                  <a:srgbClr val="637052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9" name="Straight Connector 8"/>
          <p:cNvSpPr/>
          <p:nvPr/>
        </p:nvSpPr>
        <p:spPr>
          <a:xfrm>
            <a:off x="1207656" y="4343400"/>
            <a:ext cx="9875523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40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420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21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22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3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4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5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6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7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8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29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431" name="Текст заголовка"/>
          <p:cNvSpPr txBox="1"/>
          <p:nvPr>
            <p:ph type="title"/>
          </p:nvPr>
        </p:nvSpPr>
        <p:spPr>
          <a:xfrm>
            <a:off x="677335" y="1931988"/>
            <a:ext cx="8596670" cy="2595462"/>
          </a:xfrm>
          <a:prstGeom prst="rect">
            <a:avLst/>
          </a:prstGeom>
        </p:spPr>
        <p:txBody>
          <a:bodyPr anchor="b"/>
          <a:lstStyle>
            <a:lvl1pPr defTabSz="457200">
              <a:lnSpc>
                <a:spcPct val="100000"/>
              </a:lnSpc>
              <a:defRPr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32" name="Уровень текста 1…"/>
          <p:cNvSpPr txBox="1"/>
          <p:nvPr>
            <p:ph type="body" sz="quarter" idx="1"/>
          </p:nvPr>
        </p:nvSpPr>
        <p:spPr>
          <a:xfrm>
            <a:off x="677335" y="4527448"/>
            <a:ext cx="8596670" cy="1513916"/>
          </a:xfrm>
          <a:prstGeom prst="rect">
            <a:avLst/>
          </a:prstGeom>
        </p:spPr>
        <p:txBody>
          <a:bodyPr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33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440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41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42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3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4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5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6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7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8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49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451" name="Текст заголовка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52" name="Уровень текста 1…"/>
          <p:cNvSpPr txBox="1"/>
          <p:nvPr>
            <p:ph type="body" sz="quarter" idx="1"/>
          </p:nvPr>
        </p:nvSpPr>
        <p:spPr>
          <a:xfrm>
            <a:off x="677332" y="4013200"/>
            <a:ext cx="8596670" cy="514249"/>
          </a:xfrm>
          <a:prstGeom prst="rect">
            <a:avLst/>
          </a:prstGeom>
        </p:spPr>
        <p:txBody>
          <a:bodyPr anchor="b"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3" name="Text Placeholder 2"/>
          <p:cNvSpPr/>
          <p:nvPr>
            <p:ph type="body" sz="quarter" idx="21"/>
          </p:nvPr>
        </p:nvSpPr>
        <p:spPr>
          <a:xfrm>
            <a:off x="677334" y="4527448"/>
            <a:ext cx="8596670" cy="1513916"/>
          </a:xfrm>
          <a:prstGeom prst="rect">
            <a:avLst/>
          </a:prstGeom>
        </p:spPr>
        <p:txBody>
          <a:bodyPr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54" name="TextBox 23"/>
          <p:cNvSpPr txBox="1"/>
          <p:nvPr/>
        </p:nvSpPr>
        <p:spPr>
          <a:xfrm>
            <a:off x="587588" y="469466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455" name="TextBox 24"/>
          <p:cNvSpPr txBox="1"/>
          <p:nvPr/>
        </p:nvSpPr>
        <p:spPr>
          <a:xfrm>
            <a:off x="8938730" y="2565644"/>
            <a:ext cx="518162" cy="122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456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Group 6"/>
          <p:cNvGrpSpPr/>
          <p:nvPr/>
        </p:nvGrpSpPr>
        <p:grpSpPr>
          <a:xfrm>
            <a:off x="-2" y="-8469"/>
            <a:ext cx="12192005" cy="6866472"/>
            <a:chOff x="-1" y="0"/>
            <a:chExt cx="12192003" cy="6866470"/>
          </a:xfrm>
        </p:grpSpPr>
        <p:sp>
          <p:nvSpPr>
            <p:cNvPr id="463" name="Straight Connector 19"/>
            <p:cNvSpPr/>
            <p:nvPr/>
          </p:nvSpPr>
          <p:spPr>
            <a:xfrm>
              <a:off x="9371012" y="8466"/>
              <a:ext cx="1219202" cy="6858005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64" name="Straight Connector 20"/>
            <p:cNvSpPr/>
            <p:nvPr/>
          </p:nvSpPr>
          <p:spPr>
            <a:xfrm flipH="1">
              <a:off x="7425268" y="3689880"/>
              <a:ext cx="4763560" cy="3176589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65" name="Rectangle 23"/>
            <p:cNvSpPr/>
            <p:nvPr/>
          </p:nvSpPr>
          <p:spPr>
            <a:xfrm>
              <a:off x="9181476" y="-1"/>
              <a:ext cx="300735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66" name="Rectangle 25"/>
            <p:cNvSpPr/>
            <p:nvPr/>
          </p:nvSpPr>
          <p:spPr>
            <a:xfrm>
              <a:off x="9603441" y="-1"/>
              <a:ext cx="2588562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67" name="Isosceles Triangle 23"/>
            <p:cNvSpPr/>
            <p:nvPr/>
          </p:nvSpPr>
          <p:spPr>
            <a:xfrm>
              <a:off x="8932333" y="3056466"/>
              <a:ext cx="3259670" cy="3810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68" name="Rectangle 27"/>
            <p:cNvSpPr/>
            <p:nvPr/>
          </p:nvSpPr>
          <p:spPr>
            <a:xfrm>
              <a:off x="9334500" y="-1"/>
              <a:ext cx="2854329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69" name="Rectangle 28"/>
            <p:cNvSpPr/>
            <p:nvPr/>
          </p:nvSpPr>
          <p:spPr>
            <a:xfrm>
              <a:off x="10898730" y="-1"/>
              <a:ext cx="1290096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70" name="Rectangle 29"/>
            <p:cNvSpPr/>
            <p:nvPr/>
          </p:nvSpPr>
          <p:spPr>
            <a:xfrm>
              <a:off x="10938999" y="-1"/>
              <a:ext cx="1249828" cy="6866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71" name="Isosceles Triangle 27"/>
            <p:cNvSpPr/>
            <p:nvPr/>
          </p:nvSpPr>
          <p:spPr>
            <a:xfrm>
              <a:off x="10371666" y="3598334"/>
              <a:ext cx="1817161" cy="326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  <p:sp>
          <p:nvSpPr>
            <p:cNvPr id="472" name="Isosceles Triangle 28"/>
            <p:cNvSpPr/>
            <p:nvPr/>
          </p:nvSpPr>
          <p:spPr>
            <a:xfrm>
              <a:off x="-2" y="4021667"/>
              <a:ext cx="448735" cy="2844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latin typeface="Trebuchet MS"/>
                  <a:ea typeface="Trebuchet MS"/>
                  <a:cs typeface="Trebuchet MS"/>
                  <a:sym typeface="Trebuchet MS"/>
                </a:defRPr>
              </a:pPr>
            </a:p>
          </p:txBody>
        </p:sp>
      </p:grpSp>
      <p:sp>
        <p:nvSpPr>
          <p:cNvPr id="474" name="Текст заголовка"/>
          <p:cNvSpPr txBox="1"/>
          <p:nvPr>
            <p:ph type="title"/>
          </p:nvPr>
        </p:nvSpPr>
        <p:spPr>
          <a:xfrm>
            <a:off x="685798" y="609600"/>
            <a:ext cx="8588204" cy="3022600"/>
          </a:xfrm>
          <a:prstGeom prst="rect">
            <a:avLst/>
          </a:prstGeom>
        </p:spPr>
        <p:txBody>
          <a:bodyPr/>
          <a:lstStyle>
            <a:lvl1pPr defTabSz="457200">
              <a:lnSpc>
                <a:spcPct val="100000"/>
              </a:lnSpc>
              <a:defRPr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75" name="Уровень текста 1…"/>
          <p:cNvSpPr txBox="1"/>
          <p:nvPr>
            <p:ph type="body" sz="quarter" idx="1"/>
          </p:nvPr>
        </p:nvSpPr>
        <p:spPr>
          <a:xfrm>
            <a:off x="677332" y="4013200"/>
            <a:ext cx="8596670" cy="514249"/>
          </a:xfrm>
          <a:prstGeom prst="rect">
            <a:avLst/>
          </a:prstGeom>
        </p:spPr>
        <p:txBody>
          <a:bodyPr anchor="b"/>
          <a:lstStyle>
            <a:lvl1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0" defTabSz="457200">
              <a:lnSpc>
                <a:spcPct val="100000"/>
              </a:lnSpc>
              <a:buSzTx/>
              <a:buFontTx/>
              <a:buNone/>
              <a:defRPr sz="2400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76" name="Text Placeholder 2"/>
          <p:cNvSpPr/>
          <p:nvPr>
            <p:ph type="body" sz="quarter" idx="21"/>
          </p:nvPr>
        </p:nvSpPr>
        <p:spPr>
          <a:xfrm>
            <a:off x="677334" y="4527448"/>
            <a:ext cx="8596670" cy="1513916"/>
          </a:xfrm>
          <a:prstGeom prst="rect">
            <a:avLst/>
          </a:prstGeom>
        </p:spPr>
        <p:txBody>
          <a:bodyPr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77" name="Номер слайда"/>
          <p:cNvSpPr txBox="1"/>
          <p:nvPr>
            <p:ph type="sldNum" sz="quarter" idx="2"/>
          </p:nvPr>
        </p:nvSpPr>
        <p:spPr>
          <a:xfrm>
            <a:off x="9049983" y="6114705"/>
            <a:ext cx="224020" cy="218439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6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8" name="Rectangle 8"/>
          <p:cNvSpPr/>
          <p:nvPr/>
        </p:nvSpPr>
        <p:spPr>
          <a:xfrm>
            <a:off x="-2" y="6334316"/>
            <a:ext cx="12192005" cy="66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49" name="Straight Connector 9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50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4800">
                <a:solidFill>
                  <a:srgbClr val="40404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51" name="Уровень текста 1…"/>
          <p:cNvSpPr txBox="1"/>
          <p:nvPr>
            <p:ph type="body" sz="half" idx="1"/>
          </p:nvPr>
        </p:nvSpPr>
        <p:spPr>
          <a:xfrm>
            <a:off x="1097277" y="1845734"/>
            <a:ext cx="4937762" cy="4023360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1pPr>
            <a:lvl2pPr marL="404368" indent="-203200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2pPr>
            <a:lvl3pPr marL="645304" indent="-261256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3pPr>
            <a:lvl4pPr marL="828185" indent="-261257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4pPr>
            <a:lvl5pPr marL="1011065" indent="-261257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2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6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0" name="Rectangle 8"/>
          <p:cNvSpPr/>
          <p:nvPr/>
        </p:nvSpPr>
        <p:spPr>
          <a:xfrm>
            <a:off x="-2" y="6334316"/>
            <a:ext cx="12192005" cy="66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1" name="Straight Connector 9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62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4800">
                <a:solidFill>
                  <a:srgbClr val="40404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63" name="Уровень текста 1…"/>
          <p:cNvSpPr txBox="1"/>
          <p:nvPr>
            <p:ph type="body" sz="quarter" idx="1"/>
          </p:nvPr>
        </p:nvSpPr>
        <p:spPr>
          <a:xfrm>
            <a:off x="1097280" y="1846052"/>
            <a:ext cx="4937760" cy="736284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1200"/>
              </a:spcBef>
              <a:buSzTx/>
              <a:buFontTx/>
              <a:buNone/>
              <a:defRPr cap="all" sz="2000">
                <a:solidFill>
                  <a:srgbClr val="637052"/>
                </a:solidFill>
                <a:latin typeface="+mj-lt"/>
                <a:ea typeface="+mj-ea"/>
                <a:cs typeface="+mj-cs"/>
                <a:sym typeface="Calibri"/>
              </a:defRPr>
            </a:lvl1pPr>
            <a:lvl2pPr marL="0" indent="0">
              <a:spcBef>
                <a:spcPts val="1200"/>
              </a:spcBef>
              <a:buSzTx/>
              <a:buFontTx/>
              <a:buNone/>
              <a:defRPr cap="all" sz="2000">
                <a:solidFill>
                  <a:srgbClr val="637052"/>
                </a:solidFill>
                <a:latin typeface="+mj-lt"/>
                <a:ea typeface="+mj-ea"/>
                <a:cs typeface="+mj-cs"/>
                <a:sym typeface="Calibri"/>
              </a:defRPr>
            </a:lvl2pPr>
            <a:lvl3pPr marL="0" indent="0">
              <a:spcBef>
                <a:spcPts val="1200"/>
              </a:spcBef>
              <a:buSzTx/>
              <a:buFontTx/>
              <a:buNone/>
              <a:defRPr cap="all" sz="2000">
                <a:solidFill>
                  <a:srgbClr val="637052"/>
                </a:solidFill>
                <a:latin typeface="+mj-lt"/>
                <a:ea typeface="+mj-ea"/>
                <a:cs typeface="+mj-cs"/>
                <a:sym typeface="Calibri"/>
              </a:defRPr>
            </a:lvl3pPr>
            <a:lvl4pPr marL="0" indent="0">
              <a:spcBef>
                <a:spcPts val="1200"/>
              </a:spcBef>
              <a:buSzTx/>
              <a:buFontTx/>
              <a:buNone/>
              <a:defRPr cap="all" sz="2000">
                <a:solidFill>
                  <a:srgbClr val="637052"/>
                </a:solidFill>
                <a:latin typeface="+mj-lt"/>
                <a:ea typeface="+mj-ea"/>
                <a:cs typeface="+mj-cs"/>
                <a:sym typeface="Calibri"/>
              </a:defRPr>
            </a:lvl4pPr>
            <a:lvl5pPr marL="0" indent="0">
              <a:spcBef>
                <a:spcPts val="1200"/>
              </a:spcBef>
              <a:buSzTx/>
              <a:buFontTx/>
              <a:buNone/>
              <a:defRPr cap="all" sz="2000">
                <a:solidFill>
                  <a:srgbClr val="637052"/>
                </a:solidFill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4" name="Text Placeholder 4"/>
          <p:cNvSpPr/>
          <p:nvPr>
            <p:ph type="body" sz="quarter" idx="21"/>
          </p:nvPr>
        </p:nvSpPr>
        <p:spPr>
          <a:xfrm>
            <a:off x="6217918" y="1846052"/>
            <a:ext cx="4937763" cy="736284"/>
          </a:xfrm>
          <a:prstGeom prst="rect">
            <a:avLst/>
          </a:prstGeom>
        </p:spPr>
        <p:txBody>
          <a:bodyPr anchor="ctr"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65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6"/>
          <p:cNvSpPr/>
          <p:nvPr/>
        </p:nvSpPr>
        <p:spPr>
          <a:xfrm>
            <a:off x="0" y="6400800"/>
            <a:ext cx="12192003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73" name="Rectangle 8"/>
          <p:cNvSpPr/>
          <p:nvPr/>
        </p:nvSpPr>
        <p:spPr>
          <a:xfrm>
            <a:off x="-2" y="6334316"/>
            <a:ext cx="12192005" cy="66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74" name="Straight Connector 9"/>
          <p:cNvSpPr/>
          <p:nvPr/>
        </p:nvSpPr>
        <p:spPr>
          <a:xfrm>
            <a:off x="1193532" y="1737845"/>
            <a:ext cx="9966961" cy="2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75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4800">
                <a:solidFill>
                  <a:srgbClr val="40404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76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4" name="Rectangle 5"/>
          <p:cNvSpPr/>
          <p:nvPr/>
        </p:nvSpPr>
        <p:spPr>
          <a:xfrm>
            <a:off x="13" y="6334316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85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7"/>
          <p:cNvSpPr/>
          <p:nvPr/>
        </p:nvSpPr>
        <p:spPr>
          <a:xfrm>
            <a:off x="14" y="0"/>
            <a:ext cx="4050795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3" name="Rectangle 8"/>
          <p:cNvSpPr/>
          <p:nvPr/>
        </p:nvSpPr>
        <p:spPr>
          <a:xfrm>
            <a:off x="4040070" y="0"/>
            <a:ext cx="6401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4" name="Текст заголовка"/>
          <p:cNvSpPr txBox="1"/>
          <p:nvPr>
            <p:ph type="title"/>
          </p:nvPr>
        </p:nvSpPr>
        <p:spPr>
          <a:xfrm>
            <a:off x="457200" y="594359"/>
            <a:ext cx="3200400" cy="2286001"/>
          </a:xfrm>
          <a:prstGeom prst="rect">
            <a:avLst/>
          </a:prstGeom>
        </p:spPr>
        <p:txBody>
          <a:bodyPr anchor="b"/>
          <a:lstStyle>
            <a:lvl1pPr>
              <a:lnSpc>
                <a:spcPct val="85000"/>
              </a:lnSpc>
              <a:defRPr spc="-50" sz="3600">
                <a:solidFill>
                  <a:srgbClr val="FFFFFF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95" name="Уровень текста 1…"/>
          <p:cNvSpPr txBox="1"/>
          <p:nvPr>
            <p:ph type="body" idx="1"/>
          </p:nvPr>
        </p:nvSpPr>
        <p:spPr>
          <a:xfrm>
            <a:off x="4800600" y="731519"/>
            <a:ext cx="6492241" cy="5257802"/>
          </a:xfrm>
          <a:prstGeom prst="rect">
            <a:avLst/>
          </a:prstGeom>
        </p:spPr>
        <p:txBody>
          <a:bodyPr lIns="0" tIns="0" rIns="0" bIns="0"/>
          <a:lstStyle>
            <a:lvl1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1pPr>
            <a:lvl2pPr marL="404368" indent="-203200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2pPr>
            <a:lvl3pPr marL="645304" indent="-261256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3pPr>
            <a:lvl4pPr marL="828185" indent="-261257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4pPr>
            <a:lvl5pPr marL="1011065" indent="-261257">
              <a:spcBef>
                <a:spcPts val="1200"/>
              </a:spcBef>
              <a:buClr>
                <a:schemeClr val="accent1"/>
              </a:buClr>
              <a:buFont typeface="Calibri"/>
              <a:buChar char="◦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6" name="Text Placeholder 3"/>
          <p:cNvSpPr/>
          <p:nvPr>
            <p:ph type="body" sz="quarter" idx="21"/>
          </p:nvPr>
        </p:nvSpPr>
        <p:spPr>
          <a:xfrm>
            <a:off x="457200" y="2926079"/>
            <a:ext cx="3200400" cy="3379125"/>
          </a:xfrm>
          <a:prstGeom prst="rect">
            <a:avLst/>
          </a:prstGeom>
        </p:spPr>
        <p:txBody>
          <a:bodyPr/>
          <a:lstStyle/>
          <a:p>
            <a:pPr marL="91438" indent="-91438">
              <a:spcBef>
                <a:spcPts val="1200"/>
              </a:spcBef>
              <a:buClr>
                <a:schemeClr val="accent1"/>
              </a:buClr>
              <a:buFont typeface="Calibri"/>
              <a:buChar char=" "/>
              <a:defRPr sz="2000">
                <a:solidFill>
                  <a:srgbClr val="404040"/>
                </a:solidFill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97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637052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5" name="Rectangle 8"/>
          <p:cNvSpPr/>
          <p:nvPr/>
        </p:nvSpPr>
        <p:spPr>
          <a:xfrm>
            <a:off x="13" y="4915075"/>
            <a:ext cx="12188828" cy="6401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8" tIns="45718" rIns="45718" bIns="45718"/>
          <a:lstStyle/>
          <a:p>
            <a:pPr>
              <a:defRPr>
                <a:latin typeface="+mj-lt"/>
                <a:ea typeface="+mj-ea"/>
                <a:cs typeface="+mj-cs"/>
                <a:sym typeface="Calibri"/>
              </a:defRPr>
            </a:pPr>
          </a:p>
        </p:txBody>
      </p:sp>
      <p:sp>
        <p:nvSpPr>
          <p:cNvPr id="106" name="Текст заголовка"/>
          <p:cNvSpPr txBox="1"/>
          <p:nvPr>
            <p:ph type="title"/>
          </p:nvPr>
        </p:nvSpPr>
        <p:spPr>
          <a:xfrm>
            <a:off x="1097280" y="5074920"/>
            <a:ext cx="10113265" cy="822962"/>
          </a:xfrm>
          <a:prstGeom prst="rect">
            <a:avLst/>
          </a:prstGeom>
        </p:spPr>
        <p:txBody>
          <a:bodyPr lIns="0" tIns="0" rIns="0" bIns="0" anchor="b"/>
          <a:lstStyle>
            <a:lvl1pPr>
              <a:lnSpc>
                <a:spcPct val="85000"/>
              </a:lnSpc>
              <a:defRPr spc="-50" sz="3600">
                <a:solidFill>
                  <a:srgbClr val="FFFFFF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07" name="Picture Placeholder 2"/>
          <p:cNvSpPr/>
          <p:nvPr>
            <p:ph type="pic" idx="21"/>
          </p:nvPr>
        </p:nvSpPr>
        <p:spPr>
          <a:xfrm>
            <a:off x="13" y="0"/>
            <a:ext cx="12191988" cy="49150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8" name="Уровень текста 1…"/>
          <p:cNvSpPr txBox="1"/>
          <p:nvPr>
            <p:ph type="body" sz="quarter" idx="1"/>
          </p:nvPr>
        </p:nvSpPr>
        <p:spPr>
          <a:xfrm>
            <a:off x="1097280" y="5907023"/>
            <a:ext cx="10113265" cy="594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600"/>
              </a:spcBef>
              <a:buSzTx/>
              <a:buFontTx/>
              <a:buNone/>
              <a:defRPr sz="15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  <a:lvl2pPr marL="0" indent="0">
              <a:spcBef>
                <a:spcPts val="600"/>
              </a:spcBef>
              <a:buSzTx/>
              <a:buFontTx/>
              <a:buNone/>
              <a:defRPr sz="15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2pPr>
            <a:lvl3pPr marL="0" indent="0">
              <a:spcBef>
                <a:spcPts val="600"/>
              </a:spcBef>
              <a:buSzTx/>
              <a:buFontTx/>
              <a:buNone/>
              <a:defRPr sz="15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3pPr>
            <a:lvl4pPr marL="0" indent="0">
              <a:spcBef>
                <a:spcPts val="600"/>
              </a:spcBef>
              <a:buSzTx/>
              <a:buFontTx/>
              <a:buNone/>
              <a:defRPr sz="15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4pPr>
            <a:lvl5pPr marL="0" indent="0">
              <a:spcBef>
                <a:spcPts val="600"/>
              </a:spcBef>
              <a:buSzTx/>
              <a:buFontTx/>
              <a:buNone/>
              <a:defRPr sz="15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9" name="Номер слайда"/>
          <p:cNvSpPr txBox="1"/>
          <p:nvPr>
            <p:ph type="sldNum" sz="quarter" idx="2"/>
          </p:nvPr>
        </p:nvSpPr>
        <p:spPr>
          <a:xfrm>
            <a:off x="10979608" y="6528093"/>
            <a:ext cx="232875" cy="228510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/>
          <p:nvPr>
            <p:ph type="title"/>
          </p:nvPr>
        </p:nvSpPr>
        <p:spPr>
          <a:xfrm>
            <a:off x="838200" y="365125"/>
            <a:ext cx="10515600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3" name="Уровень текста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1110656" y="6404295"/>
            <a:ext cx="243145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5pPr>
      <a:lvl6pPr marL="1328599" marR="0" indent="-45719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6pPr>
      <a:lvl7pPr marL="1528599" marR="0" indent="-45719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7pPr>
      <a:lvl8pPr marL="1728599" marR="0" indent="-45719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8pPr>
      <a:lvl9pPr marL="1928599" marR="0" indent="-45719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◦"/>
        <a:tabLst/>
        <a:defRPr b="0" baseline="0" cap="none" i="0" spc="0" strike="noStrike" sz="2800" u="none">
          <a:solidFill>
            <a:srgbClr val="000000"/>
          </a:solidFill>
          <a:uFillTx/>
          <a:latin typeface="Arial Narrow"/>
          <a:ea typeface="Arial Narrow"/>
          <a:cs typeface="Arial Narrow"/>
          <a:sym typeface="Arial Narrow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 Narrow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0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Заголовок 1"/>
          <p:cNvSpPr txBox="1"/>
          <p:nvPr>
            <p:ph type="ctrTitle"/>
          </p:nvPr>
        </p:nvSpPr>
        <p:spPr>
          <a:xfrm>
            <a:off x="1612413" y="276043"/>
            <a:ext cx="9055587" cy="819513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1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КАЗАХСКИЙ НАЦИОНАЛЬНЫЙ УНИВЕРСИТЕТ ИМЕНИ АЛЬ-ФАРАБИ</a:t>
            </a:r>
            <a:br/>
            <a:r>
              <a:t>ФАКУЛЬТЕТ МЕДИЦИНЫ И ЗДРАВООХРАНЕНИЯ</a:t>
            </a:r>
            <a:br/>
            <a:r>
              <a:t>Кафедра Политики и организации здравоохранения</a:t>
            </a:r>
          </a:p>
        </p:txBody>
      </p:sp>
      <p:sp>
        <p:nvSpPr>
          <p:cNvPr id="487" name="Подзаголовок 2"/>
          <p:cNvSpPr txBox="1"/>
          <p:nvPr>
            <p:ph type="subTitle" sz="half" idx="1"/>
          </p:nvPr>
        </p:nvSpPr>
        <p:spPr>
          <a:xfrm>
            <a:off x="895147" y="1820173"/>
            <a:ext cx="10645545" cy="2167091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  <a:def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Лекция 10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Взаимодействие с лечебно-профилактическими учреждениями, службой санитарного надзора, органами социальной защиты и страховыми медицинскими организациями</a:t>
            </a:r>
          </a:p>
        </p:txBody>
      </p:sp>
      <p:sp>
        <p:nvSpPr>
          <p:cNvPr id="488" name="Прямоугольник 6"/>
          <p:cNvSpPr txBox="1"/>
          <p:nvPr/>
        </p:nvSpPr>
        <p:spPr>
          <a:xfrm>
            <a:off x="6022935" y="3244333"/>
            <a:ext cx="155820" cy="3330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 </a:t>
            </a:r>
          </a:p>
        </p:txBody>
      </p:sp>
      <p:pic>
        <p:nvPicPr>
          <p:cNvPr id="489" name="Рисунок 8" descr="Рисунок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8399" y="183500"/>
            <a:ext cx="1154014" cy="1154014"/>
          </a:xfrm>
          <a:prstGeom prst="rect">
            <a:avLst/>
          </a:prstGeom>
          <a:ln w="12700">
            <a:miter lim="400000"/>
          </a:ln>
        </p:spPr>
      </p:pic>
      <p:pic>
        <p:nvPicPr>
          <p:cNvPr id="490" name="Рисунок 9" descr="Рисунок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668000" y="183500"/>
            <a:ext cx="1173699" cy="1157026"/>
          </a:xfrm>
          <a:prstGeom prst="rect">
            <a:avLst/>
          </a:prstGeom>
          <a:ln w="12700">
            <a:miter lim="400000"/>
          </a:ln>
        </p:spPr>
      </p:pic>
      <p:sp>
        <p:nvSpPr>
          <p:cNvPr id="491" name="Подзаголовок 2"/>
          <p:cNvSpPr txBox="1"/>
          <p:nvPr/>
        </p:nvSpPr>
        <p:spPr>
          <a:xfrm>
            <a:off x="7205643" y="4484354"/>
            <a:ext cx="4742736" cy="907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>
              <a:defRPr sz="1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к.м.н. доцент Калмаханов Сундетгали Беркинович, </a:t>
            </a:r>
            <a:endParaRPr sz="2400"/>
          </a:p>
          <a:p>
            <a:pPr>
              <a:defRPr sz="1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Кафедра Политики и организации здравоохранения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Title 2"/>
          <p:cNvSpPr txBox="1"/>
          <p:nvPr>
            <p:ph type="title"/>
          </p:nvPr>
        </p:nvSpPr>
        <p:spPr>
          <a:xfrm>
            <a:off x="335360" y="476672"/>
            <a:ext cx="10972801" cy="654052"/>
          </a:xfrm>
          <a:prstGeom prst="rect">
            <a:avLst/>
          </a:prstGeom>
        </p:spPr>
        <p:txBody>
          <a:bodyPr/>
          <a:lstStyle/>
          <a:p>
            <a:pPr algn="ctr">
              <a:defRPr b="1" sz="2400">
                <a:solidFill>
                  <a:srgbClr val="92D05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Ожидаемые </a:t>
            </a:r>
            <a:r>
              <a:rPr b="0"/>
              <a:t>р</a:t>
            </a:r>
            <a:r>
              <a:t>езультаты</a:t>
            </a:r>
          </a:p>
        </p:txBody>
      </p:sp>
      <p:sp>
        <p:nvSpPr>
          <p:cNvPr id="564" name="Content Placeholder 3"/>
          <p:cNvSpPr txBox="1"/>
          <p:nvPr>
            <p:ph type="body" idx="1"/>
          </p:nvPr>
        </p:nvSpPr>
        <p:spPr>
          <a:xfrm>
            <a:off x="855783" y="1629508"/>
            <a:ext cx="10452379" cy="372794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buSzTx/>
              <a:buNone/>
              <a:defRPr b="1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                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Для населения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>
              <a:spcBef>
                <a:spcPts val="300"/>
              </a:spcBef>
              <a:buSzTx/>
              <a:buNone/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285750" indent="-285750">
              <a:spcBef>
                <a:spcPts val="3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Доступность качественной медицинской помощи</a:t>
            </a:r>
          </a:p>
          <a:p>
            <a:pPr marL="285750" indent="-285750">
              <a:spcBef>
                <a:spcPts val="3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Система здравоохранения, способная отвечать потребностям населения</a:t>
            </a:r>
          </a:p>
          <a:p>
            <a:pPr marL="285750" indent="-285750">
              <a:spcBef>
                <a:spcPts val="3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Улучшение здоровья, увеличение продолжительности жизни</a:t>
            </a:r>
          </a:p>
          <a:p>
            <a:pPr marL="285750" indent="-285750">
              <a:spcBef>
                <a:spcPts val="3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Расширение амбулаторно-лекарственного обеспечения</a:t>
            </a:r>
          </a:p>
          <a:p>
            <a:pPr marL="285750" indent="-285750">
              <a:spcBef>
                <a:spcPts val="300"/>
              </a:spcBef>
              <a:defRPr sz="2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Снижение уровня неформальных платежей на здравоохранение</a:t>
            </a:r>
          </a:p>
        </p:txBody>
      </p:sp>
      <p:sp>
        <p:nvSpPr>
          <p:cNvPr id="565" name="Номер слайда 4"/>
          <p:cNvSpPr txBox="1"/>
          <p:nvPr>
            <p:ph type="sldNum" sz="quarter" idx="4294967295"/>
          </p:nvPr>
        </p:nvSpPr>
        <p:spPr>
          <a:xfrm>
            <a:off x="11948854" y="6576296"/>
            <a:ext cx="243144" cy="26923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6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Заголовок 1"/>
          <p:cNvSpPr txBox="1"/>
          <p:nvPr>
            <p:ph type="title"/>
          </p:nvPr>
        </p:nvSpPr>
        <p:spPr>
          <a:xfrm>
            <a:off x="838200" y="492368"/>
            <a:ext cx="10515600" cy="867509"/>
          </a:xfrm>
          <a:prstGeom prst="rect">
            <a:avLst/>
          </a:prstGeom>
        </p:spPr>
        <p:txBody>
          <a:bodyPr/>
          <a:lstStyle>
            <a:lvl1pPr algn="ctr">
              <a:defRPr b="1" sz="2800">
                <a:solidFill>
                  <a:srgbClr val="92D05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Ожидаемые результаты</a:t>
            </a:r>
          </a:p>
        </p:txBody>
      </p:sp>
      <p:sp>
        <p:nvSpPr>
          <p:cNvPr id="570" name="Объект 2"/>
          <p:cNvSpPr txBox="1"/>
          <p:nvPr>
            <p:ph type="body" idx="1"/>
          </p:nvPr>
        </p:nvSpPr>
        <p:spPr>
          <a:xfrm>
            <a:off x="973014" y="1638056"/>
            <a:ext cx="10380788" cy="435133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buSzTx/>
              <a:buNone/>
              <a:defRPr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                               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Для государства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Универсальный/всеобщий охват медицинской помощью</a:t>
            </a:r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Солидарная ответственность граждан</a:t>
            </a:r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Финансово-устойчивая система здравоохранения, позволяющая сбалансировать объемы потребления</a:t>
            </a:r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Совершенствование рыночных механизмов здравоохранения</a:t>
            </a:r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Стимулы для развития частного здравоохранения и индустрии здравоохранения </a:t>
            </a:r>
            <a:r>
              <a:rPr i="1"/>
              <a:t>(дополнительные рабочие места и технологии)</a:t>
            </a:r>
            <a:endParaRPr i="1"/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Повышение эффективности использования финансовых ресурсов</a:t>
            </a:r>
          </a:p>
          <a:p>
            <a:pPr marL="285750" indent="-285750">
              <a:spcBef>
                <a:spcPts val="300"/>
              </a:spcBef>
              <a:defRPr sz="2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Подотчетность перед обществом по использованию ресурсов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7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Заголовок 1"/>
          <p:cNvSpPr txBox="1"/>
          <p:nvPr>
            <p:ph type="title"/>
          </p:nvPr>
        </p:nvSpPr>
        <p:spPr>
          <a:xfrm>
            <a:off x="838200" y="365125"/>
            <a:ext cx="10515600" cy="772016"/>
          </a:xfrm>
          <a:prstGeom prst="rect">
            <a:avLst/>
          </a:prstGeom>
        </p:spPr>
        <p:txBody>
          <a:bodyPr/>
          <a:lstStyle>
            <a:lvl1pPr algn="ctr">
              <a:defRPr b="1" sz="3200">
                <a:solidFill>
                  <a:srgbClr val="92D050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Ожидаемые результаты</a:t>
            </a:r>
          </a:p>
        </p:txBody>
      </p:sp>
      <p:sp>
        <p:nvSpPr>
          <p:cNvPr id="573" name="Объект 2"/>
          <p:cNvSpPr txBox="1"/>
          <p:nvPr>
            <p:ph type="body" idx="1"/>
          </p:nvPr>
        </p:nvSpPr>
        <p:spPr>
          <a:xfrm>
            <a:off x="838200" y="1509101"/>
            <a:ext cx="10134600" cy="43513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spcBef>
                <a:spcPts val="300"/>
              </a:spcBef>
              <a:buSzTx/>
              <a:buNone/>
              <a:defRPr b="1" sz="2700">
                <a:solidFill>
                  <a:srgbClr val="333F5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                  </a:t>
            </a:r>
            <a:r>
              <a:rPr>
                <a:solidFill>
                  <a:srgbClr val="FF0000"/>
                </a:solidFill>
              </a:rPr>
              <a:t>Для поставщиков</a:t>
            </a:r>
            <a:endParaRPr sz="2500"/>
          </a:p>
          <a:p>
            <a:pPr>
              <a:lnSpc>
                <a:spcPct val="81000"/>
              </a:lnSpc>
              <a:spcBef>
                <a:spcPts val="300"/>
              </a:spcBef>
              <a:buSzTx/>
              <a:buNone/>
              <a:defRPr b="1" sz="2500">
                <a:latin typeface="+mj-lt"/>
                <a:ea typeface="+mj-ea"/>
                <a:cs typeface="+mj-cs"/>
                <a:sym typeface="Calibri"/>
              </a:defRPr>
            </a:pPr>
            <a:r>
              <a:t>	</a:t>
            </a:r>
          </a:p>
          <a:p>
            <a:pPr marL="285750" indent="-285750">
              <a:lnSpc>
                <a:spcPct val="81000"/>
              </a:lnSpc>
              <a:spcBef>
                <a:spcPts val="300"/>
              </a:spcBef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Стабильность финансирования в соответствии с эффективностью деятельности</a:t>
            </a:r>
          </a:p>
          <a:p>
            <a:pPr marL="285750" indent="-285750">
              <a:lnSpc>
                <a:spcPct val="81000"/>
              </a:lnSpc>
              <a:spcBef>
                <a:spcPts val="300"/>
              </a:spcBef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Стимуляция к внедрению новых корпоративных методов управления и менеджмента</a:t>
            </a:r>
          </a:p>
          <a:p>
            <a:pPr marL="285750" indent="-285750">
              <a:lnSpc>
                <a:spcPct val="81000"/>
              </a:lnSpc>
              <a:spcBef>
                <a:spcPts val="300"/>
              </a:spcBef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Совершенствование системы оплаты труда: возможность получать конкурентоспособную заработную плату</a:t>
            </a:r>
          </a:p>
          <a:p>
            <a:pPr marL="285750" indent="-285750">
              <a:lnSpc>
                <a:spcPct val="81000"/>
              </a:lnSpc>
              <a:spcBef>
                <a:spcPts val="300"/>
              </a:spcBef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Внедрение новых медицинских технологий. Ориентированность на конечный результат</a:t>
            </a:r>
          </a:p>
          <a:p>
            <a:pPr marL="285750" indent="-285750">
              <a:lnSpc>
                <a:spcPct val="81000"/>
              </a:lnSpc>
              <a:spcBef>
                <a:spcPts val="300"/>
              </a:spcBef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Своевременное обновление основных средств</a:t>
            </a:r>
          </a:p>
          <a:p>
            <a:pPr marL="285750" indent="-285750">
              <a:lnSpc>
                <a:spcPct val="81000"/>
              </a:lnSpc>
              <a:spcBef>
                <a:spcPts val="300"/>
              </a:spcBef>
              <a:defRPr sz="2500">
                <a:latin typeface="Arial"/>
                <a:ea typeface="Arial"/>
                <a:cs typeface="Arial"/>
                <a:sym typeface="Arial"/>
              </a:defRPr>
            </a:pPr>
            <a:r>
              <a:t>Развитие информационных технологий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5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5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5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5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7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Объект 2"/>
          <p:cNvSpPr txBox="1"/>
          <p:nvPr>
            <p:ph type="body" idx="1"/>
          </p:nvPr>
        </p:nvSpPr>
        <p:spPr>
          <a:xfrm>
            <a:off x="1097280" y="2113472"/>
            <a:ext cx="10058401" cy="3755622"/>
          </a:xfrm>
          <a:prstGeom prst="rect">
            <a:avLst/>
          </a:prstGeom>
        </p:spPr>
        <p:txBody>
          <a:bodyPr/>
          <a:lstStyle/>
          <a:p>
            <a:pPr marL="91438" indent="-91438" algn="ctr">
              <a:defRPr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Благодарю за внимание!</a:t>
            </a:r>
          </a:p>
          <a:p>
            <a:pPr marL="91438" indent="-91438" algn="ctr">
              <a:defRPr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Вопросы???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Заголовок 1"/>
          <p:cNvSpPr txBox="1"/>
          <p:nvPr>
            <p:ph type="title"/>
          </p:nvPr>
        </p:nvSpPr>
        <p:spPr>
          <a:xfrm>
            <a:off x="1097280" y="286603"/>
            <a:ext cx="10058401" cy="1041865"/>
          </a:xfrm>
          <a:prstGeom prst="rect">
            <a:avLst/>
          </a:prstGeom>
        </p:spPr>
        <p:txBody>
          <a:bodyPr/>
          <a:lstStyle>
            <a:lvl1pPr>
              <a:defRPr b="1" spc="-100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Преемственность в деятельности медицинских организаций предусматривает принципы прямой и обратной связи и осуществляется путем:</a:t>
            </a:r>
          </a:p>
        </p:txBody>
      </p:sp>
      <p:sp>
        <p:nvSpPr>
          <p:cNvPr id="494" name="Объект 2"/>
          <p:cNvSpPr txBox="1"/>
          <p:nvPr>
            <p:ph type="body" idx="1"/>
          </p:nvPr>
        </p:nvSpPr>
        <p:spPr>
          <a:xfrm>
            <a:off x="793629" y="1423356"/>
            <a:ext cx="10653625" cy="4445739"/>
          </a:xfrm>
          <a:prstGeom prst="rect">
            <a:avLst/>
          </a:prstGeom>
        </p:spPr>
        <p:txBody>
          <a:bodyPr/>
          <a:lstStyle/>
          <a:p>
            <a:pPr marL="0">
              <a:lnSpc>
                <a:spcPct val="100000"/>
              </a:lnSpc>
              <a:spcBef>
                <a:spcPts val="0"/>
              </a:spcBef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</a:t>
            </a:r>
            <a:r>
              <a:rPr sz="1400"/>
              <a:t>1) оказания скорой и неотложной медицинской помощи по экстренным показаниям на всех уровнях;</a:t>
            </a:r>
            <a:endParaRPr sz="1400"/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2) передачи активных вызовов поликлиникам на больных, обслуженных службой скорой медицинской помощи;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3) направления больных на консультацию или госпитализацию в вышестоящие по уровню лечебно-профилактические организации соответственно уровню оказания медицинской помощи и в соответствии со стандартами объема диагностики и лечения с указанием полного диагноза, проведенного лечения, результатов диагностических и лабораторных исследований;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4) обеспечения выполнения объема медицинской помощи на уровне ее оказания в соответствии с протоколами стандартов диагностики и лечения заболеваний;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5) передачи сведений о выписанных больных, в т.ч. детей, из больницы в поликлиники, для осуществления активного посещения врачами на дому;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6) взаимодействия организаций первичной медико-санитарной помощи с женскими консультациями и организациями родовспоможения по вопросам планирования семьи;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7) передачи сведений о выписанных новорожденных из родильных домов в поликлиники, для дальнейшего активного наблюдения на дому;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8) взаимодействия организаций первичной медико-санитарной помощи с организациями узкоспециализированных служб (онкодиспансеры, тубдиспансеры, наркодиспансеры, центры психического здоровья, кожвендиспансеры, центр СПИД) для раннего выявления и предотвращения запущенности заболевания;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9) взаимодействия со службой санитарной авиации для оказания экстренной медицинской помощи больным в труднодоступных и дальних районах;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10) подачи экстренного извещения в государственные органы санитарно-эпидемиологической службы при подозрении и установлении инфекционных заболеваний, представляющих опасность для окружающих;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Заголовок 1"/>
          <p:cNvSpPr txBox="1"/>
          <p:nvPr>
            <p:ph type="title"/>
          </p:nvPr>
        </p:nvSpPr>
        <p:spPr>
          <a:xfrm>
            <a:off x="1097280" y="286603"/>
            <a:ext cx="10058401" cy="1041865"/>
          </a:xfrm>
          <a:prstGeom prst="rect">
            <a:avLst/>
          </a:prstGeom>
        </p:spPr>
        <p:txBody>
          <a:bodyPr/>
          <a:lstStyle>
            <a:lvl1pPr>
              <a:defRPr b="1" spc="-100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Преемственность в деятельности медицинских организаций предусматривает принципы прямой и обратной связи и осуществляется путем:</a:t>
            </a:r>
          </a:p>
        </p:txBody>
      </p:sp>
      <p:sp>
        <p:nvSpPr>
          <p:cNvPr id="497" name="Объект 2"/>
          <p:cNvSpPr txBox="1"/>
          <p:nvPr>
            <p:ph type="body" idx="1"/>
          </p:nvPr>
        </p:nvSpPr>
        <p:spPr>
          <a:xfrm>
            <a:off x="655606" y="1466491"/>
            <a:ext cx="11222970" cy="4402603"/>
          </a:xfrm>
          <a:prstGeom prst="rect">
            <a:avLst/>
          </a:prstGeom>
        </p:spPr>
        <p:txBody>
          <a:bodyPr/>
          <a:lstStyle/>
          <a:p>
            <a:pPr marL="0">
              <a:lnSpc>
                <a:spcPct val="100000"/>
              </a:lnSpc>
              <a:spcBef>
                <a:spcPts val="0"/>
              </a:spcBef>
              <a:defRPr sz="14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</a:t>
            </a:r>
            <a:r>
              <a:rPr sz="1300"/>
              <a:t>11) проведения совместных санитарно-противоэпидемических мероприятий по локализации, купированию групповых заболеваний, недопущения дальнейшего распространения инфекций, создания запаса вакцины и организации контроля проведения иммунопрофилактики;</a:t>
            </a:r>
            <a:endParaRPr sz="1300"/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12) взаимодействия со службой формирования здорового образа жизни с целью обеспечения пропаганды и формирования здорового образа жизни;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13) взаимодействия всех лечебно-профилактических организаций с бюро судебной медицинской экспертизы в виде предоставления информации, входящей в компетенцию последних;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14) обязательного проведения патологоанатомического вскрытия при всех случаях стационарной летальности, с последующим проведением патологоанатомической конференции;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15) взаимодействия со службой крови для обеспечения и создания запаса крови и ее компонентов;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16) взаимодействия между организациями, оказывающими медицинскую помощь и аптечными организациями, в целях обеспечения населения безопасными, эффективными и качественными лекарственными средствами, изделиями медицинского назначения и медицинской техники;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17) предоставления информации о состоянии здоровья больного в медико-социальные экспертные комиссии для установления группы инвалидности;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18) взаимодействия научно-исследовательских институтов и научных центров в области здравоохранения с практической системой здравоохранения для внедрения собственных программных разработок и новейших достижений медицинской науки и техники, с целью оказания высокоспециализированной медицинской помощи;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19) взаимодействия организаций образования в области здравоохранения с региональными органами практического здравоохранения для подготовки высококвалифицированных медицинских и фармацевтических кадров, а также повышения их квалификации;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20) взаимодействия между лечебно-профилактическими организациями и военно-врачебными комиссиями, в виде предоставления сведений о состоянии здоровья подростков, призывников;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21) взаимодействия с иными медицинскими организациями (медицинскими службами других ведомств, центрами нетрадиционной медицины), для оказания специализированной и высокоспециализированной медицинской помощи в сложных случаях и осуществляемое на основе действующего законодательства.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Заголовок 1"/>
          <p:cNvSpPr txBox="1"/>
          <p:nvPr>
            <p:ph type="title"/>
          </p:nvPr>
        </p:nvSpPr>
        <p:spPr>
          <a:xfrm>
            <a:off x="1097280" y="286602"/>
            <a:ext cx="10058401" cy="1136757"/>
          </a:xfrm>
          <a:prstGeom prst="rect">
            <a:avLst/>
          </a:prstGeom>
        </p:spPr>
        <p:txBody>
          <a:bodyPr/>
          <a:lstStyle>
            <a:lvl1pPr>
              <a:defRPr b="1" spc="-100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Преемственность в деятельности амбулаторно-поликлинических организаций, обслуживающих детское население (в том числе подростковое) включает:</a:t>
            </a:r>
          </a:p>
        </p:txBody>
      </p:sp>
      <p:sp>
        <p:nvSpPr>
          <p:cNvPr id="500" name="Объект 2"/>
          <p:cNvSpPr txBox="1"/>
          <p:nvPr>
            <p:ph type="body" idx="1"/>
          </p:nvPr>
        </p:nvSpPr>
        <p:spPr>
          <a:xfrm>
            <a:off x="681485" y="1751160"/>
            <a:ext cx="10990057" cy="4117935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72000"/>
              </a:lnSpc>
              <a:buSzTx/>
              <a:buNone/>
              <a:defRPr sz="1400"/>
            </a:pPr>
            <a:r>
              <a:t>        </a:t>
            </a:r>
            <a:r>
              <a:rPr sz="1600">
                <a:latin typeface="Times New Roman"/>
                <a:ea typeface="Times New Roman"/>
                <a:cs typeface="Times New Roman"/>
                <a:sym typeface="Times New Roman"/>
              </a:rPr>
              <a:t>1) перевод подростков, достигших 15-ти летнего возраста, из детских городских поликлиник (детского отделения поликлиники), детских консультаций на медицинское обеспечение в поликлиники, проводимый комиссией (перевод осуществляется по графику и в сроки, утвержденные главным врачом поликлиники и согласованные с главным врачом детской городской поликлиники, заведующей детской консультацией);</a:t>
            </a:r>
          </a:p>
          <a:p>
            <a:pPr>
              <a:lnSpc>
                <a:spcPct val="72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2) утверждение состава медицинской комиссии приказом главного врача поликлиники и включение в нее заместителя главного врача по медицинской части, подросткового врача или врача, ответственного за работу с подростками, врачей-специалистов (хирург, окулист, невропатолог, отоларинголог, психиатр), заведующего педиатрическим отделением детской городской поликлиники (детского отделения поликлиники), детской консультации;</a:t>
            </a:r>
            <a:endParaRPr sz="1400"/>
          </a:p>
          <a:p>
            <a:pPr>
              <a:lnSpc>
                <a:spcPct val="72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3) ежемесячный комиссионный перевод из детских городских поликлиник, детских консультаций на медицинское обеспечение в поликлиники подростков, состоящих на диспансерном наблюдении по поводу заболеваний или имеющих какие-либо заболевания к моменту перевода. Комиссия осматривает диспансерную группу больных подростков, оценивает полноту и качество оформления представленной медицинской документации;</a:t>
            </a:r>
            <a:endParaRPr sz="1400"/>
          </a:p>
          <a:p>
            <a:pPr>
              <a:lnSpc>
                <a:spcPct val="72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4) передачу здоровых подростков подростковому врачу (или врачу, ответственному за работу с подростками) ежеквартально, который оформляется отдельным списком с приложением переводных эпикризов;</a:t>
            </a:r>
            <a:endParaRPr sz="2300"/>
          </a:p>
          <a:p>
            <a:pPr>
              <a:lnSpc>
                <a:spcPct val="72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5) оформление Акта перевода подростков, достигших 15-ти летнего возраста из детской городской поликлиники (детского отделения поликлиники), детской консультации в поликлинику и составление именного списка;</a:t>
            </a:r>
            <a:endParaRPr sz="2300"/>
          </a:p>
          <a:p>
            <a:pPr>
              <a:lnSpc>
                <a:spcPct val="72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6) передачу врачу-специалисту поликлиники в соответствии с именным списком переводных эпикризов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Заголовок 1"/>
          <p:cNvSpPr txBox="1"/>
          <p:nvPr>
            <p:ph type="title"/>
          </p:nvPr>
        </p:nvSpPr>
        <p:spPr>
          <a:xfrm>
            <a:off x="1097280" y="286602"/>
            <a:ext cx="10058401" cy="731318"/>
          </a:xfrm>
          <a:prstGeom prst="rect">
            <a:avLst/>
          </a:prstGeom>
        </p:spPr>
        <p:txBody>
          <a:bodyPr/>
          <a:lstStyle>
            <a:lvl1pPr algn="ctr">
              <a:defRPr b="1" spc="-100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На уровне медицинских организаций</a:t>
            </a:r>
          </a:p>
        </p:txBody>
      </p:sp>
      <p:sp>
        <p:nvSpPr>
          <p:cNvPr id="503" name="Объект 2"/>
          <p:cNvSpPr txBox="1"/>
          <p:nvPr>
            <p:ph type="body" idx="1"/>
          </p:nvPr>
        </p:nvSpPr>
        <p:spPr>
          <a:xfrm>
            <a:off x="1097280" y="1716657"/>
            <a:ext cx="10058401" cy="415243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1700"/>
            </a:pPr>
            <a:r>
              <a:t>      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1) организация полного и своевременного учета и регистрации ВБИ;</a:t>
            </a:r>
          </a:p>
          <a:p>
            <a:pPr>
              <a:lnSpc>
                <a:spcPct val="72000"/>
              </a:lnSpc>
              <a:defRPr sz="17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2) детальный анализ заболеваемости ВБИ и госпитальными инфекциями и установление причин их возникновения, выявление факторов риска, расследование вспышек ВБИ и принятие соответствующих мер по ликвидации;</a:t>
            </a:r>
          </a:p>
          <a:p>
            <a:pPr>
              <a:lnSpc>
                <a:spcPct val="72000"/>
              </a:lnSpc>
              <a:defRPr sz="17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3) разработка алгоритмов (технологии) эпидемиологически безопасного выполнения лечебных и диагностических процедур, санитарно-противоэпидемического режима (обработка операционного и родильного блока, проведение заключительной дезинфекции, генеральной уборки, обработка эндоскопического оборудования, изделий медицинского назначения) на основании оперативного эпидемиологического анализа, слежения за формированием госпитальных штаммов, прогноза эпидемиологической ситуации;</a:t>
            </a:r>
          </a:p>
          <a:p>
            <a:pPr>
              <a:lnSpc>
                <a:spcPct val="72000"/>
              </a:lnSpc>
              <a:defRPr sz="17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4) организация и осуществление микробиологического мониторинга;</a:t>
            </a:r>
          </a:p>
          <a:p>
            <a:pPr>
              <a:lnSpc>
                <a:spcPct val="72000"/>
              </a:lnSpc>
              <a:defRPr sz="17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5) разработка программы антибиотикопрофилактики и тактики антибиотикотерапии;</a:t>
            </a:r>
          </a:p>
          <a:p>
            <a:pPr>
              <a:lnSpc>
                <a:spcPct val="72000"/>
              </a:lnSpc>
              <a:defRPr sz="17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6) обучение медицинского персонала по вопросам инфекционного контроля;</a:t>
            </a:r>
          </a:p>
          <a:p>
            <a:pPr>
              <a:lnSpc>
                <a:spcPct val="72000"/>
              </a:lnSpc>
              <a:defRPr sz="17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7) организация мероприятий по предупреждению случаев профессиональной заболеваемости.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Заголовок 1"/>
          <p:cNvSpPr txBox="1"/>
          <p:nvPr>
            <p:ph type="title"/>
          </p:nvPr>
        </p:nvSpPr>
        <p:spPr>
          <a:xfrm>
            <a:off x="1097280" y="286603"/>
            <a:ext cx="10058401" cy="1197141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Порядок освидетельствования (переосвидетельствования)</a:t>
            </a:r>
            <a:br/>
          </a:p>
        </p:txBody>
      </p:sp>
      <p:sp>
        <p:nvSpPr>
          <p:cNvPr id="506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МСЭ освидетельствуемого (переосвидетельствуемого) лица проводится по направлению ВКК медицинской организации по месту его постоянного жительства (регистрации):</a:t>
            </a:r>
          </a:p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1) в отделах МСЭ и (или) отделах методологии и контроля МСЭ соответствующего региона;</a:t>
            </a:r>
          </a:p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2) в организациях здравоохранения, оказывающих стационарную помощь;</a:t>
            </a:r>
          </a:p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3) в организациях здравоохранения, оказывающих амбулаторно-поликлиническую помощь;</a:t>
            </a:r>
          </a:p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4) в учреждениях уголовно-исполнительной системы и в следственных изоляторах;</a:t>
            </a:r>
          </a:p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5) на дому;</a:t>
            </a:r>
          </a:p>
          <a:p>
            <a:pPr>
              <a:lnSpc>
                <a:spcPct val="81000"/>
              </a:lnSpc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6) заочно.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При проведении МСЭ определяются следующие причины инвалидности :</a:t>
            </a:r>
            <a:br/>
          </a:p>
        </p:txBody>
      </p:sp>
      <p:sp>
        <p:nvSpPr>
          <p:cNvPr id="509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1) общее заболевание;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2) трудовое увечье;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3) профессиональное заболевание;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4) инвалид с детства;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5) дети-инвалиды до семи лет;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6) дети-инвалиды с семи до восемнадцати лет;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7) ранения, контузии, увечья, заболевания, полученные при исполнении служебных обязанностей, при прохождении воинской службы, при ликвидации последствий аварий на ядерных объектах гражданского или военного назначения либо в результате аварийных ситуаций на ядерных объектах, в результате несчастного случая, не связанного с исполнением обязанностей военной службы (служебных обязанностей), либо заболевания, не связанного с выполнением воинского и служебного долга, при условии установления причинно-следственной связи уполномоченным органом соответствующей сферы деятельности;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8) инвалиды вследствие чрезвычайных экологических ситуаций, в том числе вследствие радиационного воздействия при проведении ядерных взрывов и испытаний и (или) их последствий при условии установления причинно-следственной связи уполномоченным органом соответствующей сферы деятельности.</a:t>
            </a:r>
            <a:endParaRPr sz="1100"/>
          </a:p>
          <a:p>
            <a:pPr>
              <a:lnSpc>
                <a:spcPct val="72000"/>
              </a:lnSpc>
              <a:defRPr sz="13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     Причина инвалидности выносится в строгом соответствии с приведенной формулировкой уполномоченного органа, установившего его причинно-следственную связь.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Заголовок 1"/>
          <p:cNvSpPr txBox="1"/>
          <p:nvPr>
            <p:ph type="title"/>
          </p:nvPr>
        </p:nvSpPr>
        <p:spPr>
          <a:xfrm>
            <a:off x="677333" y="410305"/>
            <a:ext cx="8596670" cy="1320803"/>
          </a:xfrm>
          <a:prstGeom prst="rect">
            <a:avLst/>
          </a:prstGeom>
        </p:spPr>
        <p:txBody>
          <a:bodyPr/>
          <a:lstStyle>
            <a:lvl1pPr>
              <a:defRPr b="1" sz="28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Факторы  для выбора обязательного  социального  медицинского страхования в Казахстане</a:t>
            </a:r>
          </a:p>
        </p:txBody>
      </p:sp>
      <p:sp>
        <p:nvSpPr>
          <p:cNvPr id="512" name="Объект 2"/>
          <p:cNvSpPr txBox="1"/>
          <p:nvPr>
            <p:ph type="body" sz="half" idx="1"/>
          </p:nvPr>
        </p:nvSpPr>
        <p:spPr>
          <a:xfrm>
            <a:off x="677333" y="2160589"/>
            <a:ext cx="8596670" cy="3880773"/>
          </a:xfrm>
          <a:prstGeom prst="rect">
            <a:avLst/>
          </a:prstGeom>
        </p:spPr>
        <p:txBody>
          <a:bodyPr/>
          <a:lstStyle/>
          <a:p>
            <a:pPr algn="just">
              <a:buFont typeface="Times New Roman"/>
              <a:def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Рост неинфекционных заболеваний</a:t>
            </a:r>
          </a:p>
          <a:p>
            <a:pPr algn="just">
              <a:buFont typeface="Times New Roman"/>
              <a:def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Ресурсоемкость системы здравоохранения за счет внедрения новых технологий </a:t>
            </a:r>
          </a:p>
          <a:p>
            <a:pPr algn="just">
              <a:buFont typeface="Times New Roman"/>
              <a:def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Увеличение численности пожилого населения</a:t>
            </a:r>
          </a:p>
          <a:p>
            <a:pPr algn="just">
              <a:buFont typeface="Times New Roman"/>
              <a:defRPr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Расходы на здравоохранение в мире сейчас растут с учетом этих вызовов.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1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Прямоугольник 3"/>
          <p:cNvSpPr txBox="1"/>
          <p:nvPr/>
        </p:nvSpPr>
        <p:spPr>
          <a:xfrm>
            <a:off x="265526" y="114796"/>
            <a:ext cx="11751802" cy="375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lnSpc>
                <a:spcPct val="80000"/>
              </a:lnSpc>
              <a:defRPr b="1" sz="2000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Качественные изменения в оказании медицинской помощи в системе ОСМС в РК</a:t>
            </a:r>
          </a:p>
        </p:txBody>
      </p:sp>
      <p:sp>
        <p:nvSpPr>
          <p:cNvPr id="515" name="Скругленный прямоугольник 8"/>
          <p:cNvSpPr/>
          <p:nvPr/>
        </p:nvSpPr>
        <p:spPr>
          <a:xfrm>
            <a:off x="1056713" y="705843"/>
            <a:ext cx="4693456" cy="432000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16" name="Скругленный прямоугольник 9"/>
          <p:cNvSpPr/>
          <p:nvPr/>
        </p:nvSpPr>
        <p:spPr>
          <a:xfrm>
            <a:off x="6096844" y="705843"/>
            <a:ext cx="5095526" cy="432000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17" name="Прямоугольник 10"/>
          <p:cNvSpPr txBox="1"/>
          <p:nvPr/>
        </p:nvSpPr>
        <p:spPr>
          <a:xfrm>
            <a:off x="1250940" y="2285096"/>
            <a:ext cx="3547112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УВЕЛИЧЕНИЕ ЗАРАБОТНЫХ ПЛАТ ВРАЧЕЙ</a:t>
            </a:r>
          </a:p>
        </p:txBody>
      </p:sp>
      <p:sp>
        <p:nvSpPr>
          <p:cNvPr id="518" name="Скругленный прямоугольник 11"/>
          <p:cNvSpPr/>
          <p:nvPr/>
        </p:nvSpPr>
        <p:spPr>
          <a:xfrm>
            <a:off x="391087" y="705843"/>
            <a:ext cx="672355" cy="432000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19" name="Скругленный прямоугольник 12"/>
          <p:cNvSpPr/>
          <p:nvPr/>
        </p:nvSpPr>
        <p:spPr>
          <a:xfrm>
            <a:off x="11191399" y="705843"/>
            <a:ext cx="673202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20" name="TextBox 13"/>
          <p:cNvSpPr txBox="1"/>
          <p:nvPr/>
        </p:nvSpPr>
        <p:spPr>
          <a:xfrm>
            <a:off x="512264" y="620543"/>
            <a:ext cx="352316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521" name="Прямоугольник 14"/>
          <p:cNvSpPr txBox="1"/>
          <p:nvPr/>
        </p:nvSpPr>
        <p:spPr>
          <a:xfrm>
            <a:off x="6138293" y="772031"/>
            <a:ext cx="5001477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ПМСП: РАСШИРЕНИЕ АМБУЛАТОРНОГО ЛЕКАРСТВЕННОГО ОБЕСПЕЧЕНИЯ</a:t>
            </a:r>
          </a:p>
        </p:txBody>
      </p:sp>
      <p:sp>
        <p:nvSpPr>
          <p:cNvPr id="522" name="Прямоугольник 15"/>
          <p:cNvSpPr/>
          <p:nvPr/>
        </p:nvSpPr>
        <p:spPr>
          <a:xfrm>
            <a:off x="381000" y="705840"/>
            <a:ext cx="5369171" cy="6024943"/>
          </a:xfrm>
          <a:prstGeom prst="rect">
            <a:avLst/>
          </a:prstGeom>
          <a:ln w="6350">
            <a:solidFill>
              <a:srgbClr val="000000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23" name="Прямоугольник 16"/>
          <p:cNvSpPr/>
          <p:nvPr/>
        </p:nvSpPr>
        <p:spPr>
          <a:xfrm>
            <a:off x="6082873" y="705840"/>
            <a:ext cx="5769159" cy="6024945"/>
          </a:xfrm>
          <a:prstGeom prst="rect">
            <a:avLst/>
          </a:prstGeom>
          <a:ln w="6350">
            <a:solidFill>
              <a:srgbClr val="000000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24" name="Скругленный прямоугольник 18"/>
          <p:cNvSpPr/>
          <p:nvPr/>
        </p:nvSpPr>
        <p:spPr>
          <a:xfrm>
            <a:off x="391087" y="2220653"/>
            <a:ext cx="672355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25" name="TextBox 19"/>
          <p:cNvSpPr txBox="1"/>
          <p:nvPr/>
        </p:nvSpPr>
        <p:spPr>
          <a:xfrm>
            <a:off x="531592" y="2118700"/>
            <a:ext cx="352315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526" name="Скругленный прямоугольник 20"/>
          <p:cNvSpPr/>
          <p:nvPr/>
        </p:nvSpPr>
        <p:spPr>
          <a:xfrm>
            <a:off x="6096844" y="2219580"/>
            <a:ext cx="5086726" cy="432002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27" name="Скругленный прямоугольник 21"/>
          <p:cNvSpPr/>
          <p:nvPr/>
        </p:nvSpPr>
        <p:spPr>
          <a:xfrm>
            <a:off x="11182600" y="2219580"/>
            <a:ext cx="673202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28" name="Прямоугольник 22"/>
          <p:cNvSpPr txBox="1"/>
          <p:nvPr/>
        </p:nvSpPr>
        <p:spPr>
          <a:xfrm>
            <a:off x="1109159" y="766008"/>
            <a:ext cx="4529942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12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ПМСП: УВЕЛИЧЕНИЕ ЧИСЛА ВРАЧЕЙ ОБЩЕЙ ПРАКТИКИ</a:t>
            </a:r>
          </a:p>
        </p:txBody>
      </p:sp>
      <p:sp>
        <p:nvSpPr>
          <p:cNvPr id="529" name="Объект 2"/>
          <p:cNvSpPr txBox="1"/>
          <p:nvPr/>
        </p:nvSpPr>
        <p:spPr>
          <a:xfrm>
            <a:off x="467062" y="1137083"/>
            <a:ext cx="5263814" cy="108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К 2030 году </a:t>
            </a:r>
            <a:r>
              <a:rPr b="1" u="sng">
                <a:solidFill>
                  <a:srgbClr val="002060"/>
                </a:solidFill>
              </a:rPr>
              <a:t>ЧИСЛЕННОСТЬ ВРАЧЕЙ ОБЩЕЙ ПРАКТИКИ УВЕЛИЧИТСЯ В 1,8 РАЗА</a:t>
            </a:r>
            <a:endParaRPr b="1" u="sng">
              <a:solidFill>
                <a:srgbClr val="00B050"/>
              </a:solidFill>
            </a:endParaRPr>
          </a:p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Это позволит перейти на стандарты </a:t>
            </a:r>
            <a:r>
              <a:rPr b="1" u="sng">
                <a:solidFill>
                  <a:srgbClr val="002060"/>
                </a:solidFill>
              </a:rPr>
              <a:t>СТРАН ОЭСР, КОТОРЫЕ СОСТАВЛЯЮТ                 1 500 НАСЕЛЕНИЯ НА 1 ВРАЧА </a:t>
            </a:r>
            <a:r>
              <a:t>общей практики, в</a:t>
            </a:r>
            <a:r>
              <a:rPr i="1"/>
              <a:t> РК - 2140 человек</a:t>
            </a:r>
          </a:p>
        </p:txBody>
      </p:sp>
      <p:sp>
        <p:nvSpPr>
          <p:cNvPr id="530" name="TextBox 24"/>
          <p:cNvSpPr txBox="1"/>
          <p:nvPr/>
        </p:nvSpPr>
        <p:spPr>
          <a:xfrm>
            <a:off x="11335377" y="620540"/>
            <a:ext cx="352315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531" name="TextBox 25"/>
          <p:cNvSpPr txBox="1"/>
          <p:nvPr/>
        </p:nvSpPr>
        <p:spPr>
          <a:xfrm>
            <a:off x="11321497" y="2094434"/>
            <a:ext cx="352315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532" name="Прямоугольник 27"/>
          <p:cNvSpPr txBox="1"/>
          <p:nvPr/>
        </p:nvSpPr>
        <p:spPr>
          <a:xfrm>
            <a:off x="6222403" y="2291589"/>
            <a:ext cx="4763320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13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РАСШИРЕНИЕ УСЛУГ ПО РЕАБИЛИТАЦИИ</a:t>
            </a:r>
          </a:p>
        </p:txBody>
      </p:sp>
      <p:sp>
        <p:nvSpPr>
          <p:cNvPr id="533" name="Объект 2"/>
          <p:cNvSpPr txBox="1"/>
          <p:nvPr/>
        </p:nvSpPr>
        <p:spPr>
          <a:xfrm>
            <a:off x="6160508" y="1121876"/>
            <a:ext cx="5645804" cy="10873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К 2030 году предполагается увеличение расходов на амбулаторное лекарственное обеспечение </a:t>
            </a:r>
            <a:r>
              <a:rPr b="1" u="sng">
                <a:solidFill>
                  <a:srgbClr val="002060"/>
                </a:solidFill>
              </a:rPr>
              <a:t>НА ДУШУ НАСЕЛЕНИЯ С 46 $ В РК ДО 180 $</a:t>
            </a:r>
            <a:endParaRPr b="1" u="sng">
              <a:solidFill>
                <a:srgbClr val="002060"/>
              </a:solidFill>
            </a:endParaRPr>
          </a:p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Покрытие дефицита и увеличение (пересмотр) категорий лиц по действующим обязательствам, расширение АЛО для широкого круга лиц по часто встречающимся заболеваниям</a:t>
            </a:r>
          </a:p>
        </p:txBody>
      </p:sp>
      <p:sp>
        <p:nvSpPr>
          <p:cNvPr id="534" name="Объект 2"/>
          <p:cNvSpPr txBox="1"/>
          <p:nvPr/>
        </p:nvSpPr>
        <p:spPr>
          <a:xfrm>
            <a:off x="6170390" y="2664368"/>
            <a:ext cx="5648490" cy="10617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К 2030 году для охвата увеличенной численности населения предполагается </a:t>
            </a:r>
            <a:r>
              <a:rPr b="1" u="sng">
                <a:solidFill>
                  <a:srgbClr val="002060"/>
                </a:solidFill>
              </a:rPr>
              <a:t>УВЕЛИЧИТЬ КОЛИЧЕСТВО ВРАЧЕЙ, СРЕДНИХ И МЛАДШИХ МЕД. РАБОТНИКОВ ДО 65 ТЫС. ЧЕЛОВЕК</a:t>
            </a:r>
            <a:endParaRPr sz="2800"/>
          </a:p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К 2030 году предполагается </a:t>
            </a:r>
            <a:r>
              <a:rPr b="1" u="sng">
                <a:solidFill>
                  <a:srgbClr val="002060"/>
                </a:solidFill>
              </a:rPr>
              <a:t>УВЕЛИЧЕНИЕ РАСХОДОВ НА ОБЕСПЕЧЕНИЕ ЛЕКАРСТВАМИ</a:t>
            </a:r>
            <a:r>
              <a:t> в стационаре на душу населения </a:t>
            </a:r>
            <a:r>
              <a:rPr b="1" u="sng">
                <a:solidFill>
                  <a:srgbClr val="002060"/>
                </a:solidFill>
              </a:rPr>
              <a:t>НА 19%</a:t>
            </a:r>
          </a:p>
        </p:txBody>
      </p:sp>
      <p:sp>
        <p:nvSpPr>
          <p:cNvPr id="535" name="Объект 2"/>
          <p:cNvSpPr txBox="1"/>
          <p:nvPr/>
        </p:nvSpPr>
        <p:spPr>
          <a:xfrm>
            <a:off x="434291" y="2744379"/>
            <a:ext cx="5270159" cy="9016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К 2030 году предполагается увеличение заработных плат врачей </a:t>
            </a:r>
            <a:r>
              <a:rPr b="1" u="sng">
                <a:solidFill>
                  <a:srgbClr val="44546A"/>
                </a:solidFill>
              </a:rPr>
              <a:t>в</a:t>
            </a:r>
            <a:r>
              <a:rPr b="1" u="sng">
                <a:solidFill>
                  <a:srgbClr val="002060"/>
                </a:solidFill>
              </a:rPr>
              <a:t> 2,5 РАЗА </a:t>
            </a:r>
            <a:r>
              <a:t>в реальном выражении, других медицинских работников в </a:t>
            </a:r>
            <a:r>
              <a:rPr b="1" u="sng">
                <a:solidFill>
                  <a:srgbClr val="002060"/>
                </a:solidFill>
              </a:rPr>
              <a:t>1,4-2 РАЗА</a:t>
            </a:r>
            <a:r>
              <a:rPr>
                <a:solidFill>
                  <a:srgbClr val="002060"/>
                </a:solidFill>
              </a:rPr>
              <a:t>. </a:t>
            </a:r>
            <a:endParaRPr sz="2800"/>
          </a:p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Расчеты произведены с учетом </a:t>
            </a:r>
            <a:r>
              <a:rPr b="1" u="sng">
                <a:solidFill>
                  <a:srgbClr val="002060"/>
                </a:solidFill>
              </a:rPr>
              <a:t>ДОСТИЖЕНИЯ К 2030 ГОДУ СОПОСТАВИМОГО С ОЭСР ПОКАЗАТЕЛЯ</a:t>
            </a:r>
          </a:p>
        </p:txBody>
      </p:sp>
      <p:sp>
        <p:nvSpPr>
          <p:cNvPr id="536" name="Скругленный прямоугольник 34"/>
          <p:cNvSpPr/>
          <p:nvPr/>
        </p:nvSpPr>
        <p:spPr>
          <a:xfrm>
            <a:off x="1026928" y="2226792"/>
            <a:ext cx="4723242" cy="432002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 sz="13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37" name="Скругленный прямоугольник 35"/>
          <p:cNvSpPr/>
          <p:nvPr/>
        </p:nvSpPr>
        <p:spPr>
          <a:xfrm>
            <a:off x="1056716" y="3862608"/>
            <a:ext cx="4693452" cy="432002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38" name="Скругленный прямоугольник 36"/>
          <p:cNvSpPr/>
          <p:nvPr/>
        </p:nvSpPr>
        <p:spPr>
          <a:xfrm>
            <a:off x="6096844" y="3862608"/>
            <a:ext cx="5095527" cy="432002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39" name="Объект 2"/>
          <p:cNvSpPr txBox="1"/>
          <p:nvPr/>
        </p:nvSpPr>
        <p:spPr>
          <a:xfrm>
            <a:off x="467062" y="4338457"/>
            <a:ext cx="5237388" cy="1209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algn="just">
              <a:spcBef>
                <a:spcPts val="600"/>
              </a:spcBef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Для достижения показателей, сопоставимых со странами ОЭСР, предполагается </a:t>
            </a:r>
            <a:r>
              <a:rPr b="1" u="sng">
                <a:solidFill>
                  <a:srgbClr val="002060"/>
                </a:solidFill>
              </a:rPr>
              <a:t>УВЕЛИЧИТЬ</a:t>
            </a:r>
            <a:endParaRPr sz="3200"/>
          </a:p>
          <a:p>
            <a:pPr marL="180975" indent="-180975" algn="just">
              <a:spcBef>
                <a:spcPts val="600"/>
              </a:spcBef>
              <a:buClr>
                <a:srgbClr val="002060"/>
              </a:buClr>
              <a:buSzPct val="100000"/>
              <a:buFont typeface="Arial"/>
              <a:buChar char="•"/>
              <a:defRPr b="1" sz="1200" u="sng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 ЧИСЛЕННОСТЬ СРЕДНИХ И МЛАДШИХ МЕД. РАБОТНИКОВ</a:t>
            </a:r>
            <a:r>
              <a:rPr b="0" u="none"/>
              <a:t> </a:t>
            </a:r>
            <a:r>
              <a:rPr b="0" u="none">
                <a:solidFill>
                  <a:srgbClr val="000000"/>
                </a:solidFill>
              </a:rPr>
              <a:t>до 7 800 человек</a:t>
            </a:r>
            <a:endParaRPr sz="3200"/>
          </a:p>
          <a:p>
            <a:pPr marL="180975" indent="-180975" algn="just"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b="1" sz="1200" u="sng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КОЭФФИЦИЕНТ ОБЕСПЕЧЕННОСТИ КОЙКАМИ </a:t>
            </a:r>
            <a:r>
              <a:rPr>
                <a:solidFill>
                  <a:srgbClr val="000000"/>
                </a:solidFill>
              </a:rPr>
              <a:t>-</a:t>
            </a:r>
            <a:r>
              <a:rPr b="0" u="none">
                <a:solidFill>
                  <a:srgbClr val="000000"/>
                </a:solidFill>
              </a:rPr>
              <a:t> с 0,03 до 0,4 на 1000 человек населения</a:t>
            </a:r>
          </a:p>
        </p:txBody>
      </p:sp>
      <p:sp>
        <p:nvSpPr>
          <p:cNvPr id="540" name="Прямоугольник 38"/>
          <p:cNvSpPr txBox="1"/>
          <p:nvPr/>
        </p:nvSpPr>
        <p:spPr>
          <a:xfrm>
            <a:off x="997332" y="3889489"/>
            <a:ext cx="4025723" cy="472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b="1" spc="-100" sz="13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РАСШИРЕНИЕ ПАЛЛИАТИВНОЙ ПОМОЩИ </a:t>
            </a:r>
          </a:p>
          <a:p>
            <a:pPr algn="ctr">
              <a:defRPr b="1" spc="-100" sz="13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И СЕСТРИНСКОГО УХОДА </a:t>
            </a:r>
          </a:p>
        </p:txBody>
      </p:sp>
      <p:sp>
        <p:nvSpPr>
          <p:cNvPr id="541" name="Скругленный прямоугольник 39"/>
          <p:cNvSpPr/>
          <p:nvPr/>
        </p:nvSpPr>
        <p:spPr>
          <a:xfrm>
            <a:off x="391087" y="3862608"/>
            <a:ext cx="672355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42" name="Скругленный прямоугольник 40"/>
          <p:cNvSpPr/>
          <p:nvPr/>
        </p:nvSpPr>
        <p:spPr>
          <a:xfrm>
            <a:off x="11191401" y="3862609"/>
            <a:ext cx="673202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43" name="TextBox 41"/>
          <p:cNvSpPr txBox="1"/>
          <p:nvPr/>
        </p:nvSpPr>
        <p:spPr>
          <a:xfrm>
            <a:off x="535300" y="3775553"/>
            <a:ext cx="352316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5</a:t>
            </a:r>
          </a:p>
        </p:txBody>
      </p:sp>
      <p:sp>
        <p:nvSpPr>
          <p:cNvPr id="544" name="Прямоугольник 42"/>
          <p:cNvSpPr/>
          <p:nvPr/>
        </p:nvSpPr>
        <p:spPr>
          <a:xfrm>
            <a:off x="381000" y="3862606"/>
            <a:ext cx="5369171" cy="2868178"/>
          </a:xfrm>
          <a:prstGeom prst="rect">
            <a:avLst/>
          </a:prstGeom>
          <a:ln w="6350">
            <a:solidFill>
              <a:srgbClr val="000000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45" name="Прямоугольник 43"/>
          <p:cNvSpPr/>
          <p:nvPr/>
        </p:nvSpPr>
        <p:spPr>
          <a:xfrm>
            <a:off x="6096846" y="3857769"/>
            <a:ext cx="5755186" cy="2873016"/>
          </a:xfrm>
          <a:prstGeom prst="rect">
            <a:avLst/>
          </a:prstGeom>
          <a:ln w="6350">
            <a:solidFill>
              <a:srgbClr val="000000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46" name="TextBox 44"/>
          <p:cNvSpPr txBox="1"/>
          <p:nvPr/>
        </p:nvSpPr>
        <p:spPr>
          <a:xfrm>
            <a:off x="11361470" y="3748762"/>
            <a:ext cx="352315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6</a:t>
            </a:r>
          </a:p>
        </p:txBody>
      </p:sp>
      <p:sp>
        <p:nvSpPr>
          <p:cNvPr id="547" name="Прямоугольник 45"/>
          <p:cNvSpPr txBox="1"/>
          <p:nvPr/>
        </p:nvSpPr>
        <p:spPr>
          <a:xfrm>
            <a:off x="6128594" y="3899964"/>
            <a:ext cx="5004518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13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ВКЛЮЧЕНИЕ В ТАРИФ АМОРТИЗАЦИИ</a:t>
            </a:r>
          </a:p>
        </p:txBody>
      </p:sp>
      <p:sp>
        <p:nvSpPr>
          <p:cNvPr id="548" name="Объект 2"/>
          <p:cNvSpPr txBox="1"/>
          <p:nvPr/>
        </p:nvSpPr>
        <p:spPr>
          <a:xfrm>
            <a:off x="6179108" y="4276927"/>
            <a:ext cx="5627204" cy="1145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4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Амортизацию предполагается </a:t>
            </a:r>
            <a:r>
              <a:rPr b="1" u="sng">
                <a:solidFill>
                  <a:srgbClr val="002060"/>
                </a:solidFill>
              </a:rPr>
              <a:t>ВКЛЮЧИТЬ В ТАРИФ С 2018 ГОДА</a:t>
            </a:r>
            <a:endParaRPr sz="2800"/>
          </a:p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4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Включение амортизации в тариф обусловлено необходимостью </a:t>
            </a:r>
            <a:r>
              <a:rPr b="1" u="sng">
                <a:solidFill>
                  <a:srgbClr val="002060"/>
                </a:solidFill>
              </a:rPr>
              <a:t>ВЫРОВНЯТЬ КОНКУРЕНТНУЮ СРЕДУ</a:t>
            </a:r>
            <a:r>
              <a:t> для частных поставщиков медицинских услуг, а также для обеспечения качества медицинских услуг</a:t>
            </a:r>
          </a:p>
        </p:txBody>
      </p:sp>
      <p:sp>
        <p:nvSpPr>
          <p:cNvPr id="549" name="Номер слайда 2"/>
          <p:cNvSpPr txBox="1"/>
          <p:nvPr>
            <p:ph type="sldNum" sz="quarter" idx="4294967295"/>
          </p:nvPr>
        </p:nvSpPr>
        <p:spPr>
          <a:xfrm>
            <a:off x="10006437" y="8181378"/>
            <a:ext cx="167850" cy="24383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1100"/>
            </a:lvl1pPr>
          </a:lstStyle>
          <a:p>
            <a:pPr/>
            <a:fld id="{86CB4B4D-7CA3-9044-876B-883B54F8677D}" type="slidenum"/>
          </a:p>
        </p:txBody>
      </p:sp>
      <p:sp>
        <p:nvSpPr>
          <p:cNvPr id="550" name="Номер слайда 7"/>
          <p:cNvSpPr txBox="1"/>
          <p:nvPr/>
        </p:nvSpPr>
        <p:spPr>
          <a:xfrm>
            <a:off x="8573244" y="8317904"/>
            <a:ext cx="1965963" cy="24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100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9</a:t>
            </a:r>
          </a:p>
        </p:txBody>
      </p:sp>
      <p:sp>
        <p:nvSpPr>
          <p:cNvPr id="551" name="Скругленный прямоугольник 55"/>
          <p:cNvSpPr/>
          <p:nvPr/>
        </p:nvSpPr>
        <p:spPr>
          <a:xfrm>
            <a:off x="1027424" y="5600613"/>
            <a:ext cx="4722744" cy="432002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52" name="Скругленный прямоугольник 56"/>
          <p:cNvSpPr/>
          <p:nvPr/>
        </p:nvSpPr>
        <p:spPr>
          <a:xfrm>
            <a:off x="6092575" y="5591821"/>
            <a:ext cx="5091497" cy="432002"/>
          </a:xfrm>
          <a:prstGeom prst="roundRect">
            <a:avLst>
              <a:gd name="adj" fmla="val 0"/>
            </a:avLst>
          </a:prstGeom>
          <a:solidFill>
            <a:srgbClr val="002060">
              <a:alpha val="14000"/>
            </a:srgbClr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53" name="Прямоугольник 58"/>
          <p:cNvSpPr txBox="1"/>
          <p:nvPr/>
        </p:nvSpPr>
        <p:spPr>
          <a:xfrm>
            <a:off x="960820" y="5618701"/>
            <a:ext cx="4025723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pc="-100" sz="13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ВТМУ: ОБЕСПЕЧЕНИЕ ДОСТУПНОСТИ МЕДИЦИНСКИХ УСЛУГ</a:t>
            </a:r>
          </a:p>
        </p:txBody>
      </p:sp>
      <p:sp>
        <p:nvSpPr>
          <p:cNvPr id="554" name="Скругленный прямоугольник 59"/>
          <p:cNvSpPr/>
          <p:nvPr/>
        </p:nvSpPr>
        <p:spPr>
          <a:xfrm>
            <a:off x="354573" y="5591821"/>
            <a:ext cx="672356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55" name="Скругленный прямоугольник 60"/>
          <p:cNvSpPr/>
          <p:nvPr/>
        </p:nvSpPr>
        <p:spPr>
          <a:xfrm>
            <a:off x="11175310" y="5591823"/>
            <a:ext cx="680994" cy="432002"/>
          </a:xfrm>
          <a:prstGeom prst="roundRect">
            <a:avLst>
              <a:gd name="adj" fmla="val 0"/>
            </a:avLst>
          </a:prstGeom>
          <a:solidFill>
            <a:srgbClr val="00206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 sz="1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</a:p>
        </p:txBody>
      </p:sp>
      <p:sp>
        <p:nvSpPr>
          <p:cNvPr id="556" name="TextBox 61"/>
          <p:cNvSpPr txBox="1"/>
          <p:nvPr/>
        </p:nvSpPr>
        <p:spPr>
          <a:xfrm>
            <a:off x="551105" y="5506523"/>
            <a:ext cx="352315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7</a:t>
            </a:r>
          </a:p>
        </p:txBody>
      </p:sp>
      <p:sp>
        <p:nvSpPr>
          <p:cNvPr id="557" name="TextBox 64"/>
          <p:cNvSpPr txBox="1"/>
          <p:nvPr/>
        </p:nvSpPr>
        <p:spPr>
          <a:xfrm>
            <a:off x="11361470" y="5506521"/>
            <a:ext cx="352315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defRPr b="1" sz="32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8</a:t>
            </a:r>
          </a:p>
        </p:txBody>
      </p:sp>
      <p:sp>
        <p:nvSpPr>
          <p:cNvPr id="558" name="Прямоугольник 65"/>
          <p:cNvSpPr txBox="1"/>
          <p:nvPr/>
        </p:nvSpPr>
        <p:spPr>
          <a:xfrm>
            <a:off x="6222403" y="5629177"/>
            <a:ext cx="4900277" cy="281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pc="-100" sz="13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ПМСП: ОБЕСПЕЧЕНИЕ ДОСТУПНОСТИ МЕДИЦИНСКИХ УСЛУГ</a:t>
            </a:r>
          </a:p>
        </p:txBody>
      </p:sp>
      <p:sp>
        <p:nvSpPr>
          <p:cNvPr id="559" name="Объект 2"/>
          <p:cNvSpPr txBox="1"/>
          <p:nvPr/>
        </p:nvSpPr>
        <p:spPr>
          <a:xfrm>
            <a:off x="6142597" y="6006142"/>
            <a:ext cx="5663715" cy="707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Предполагается</a:t>
            </a:r>
            <a:r>
              <a:rPr b="1" u="sng">
                <a:solidFill>
                  <a:srgbClr val="002060"/>
                </a:solidFill>
              </a:rPr>
              <a:t> РАСШИРИТЬ ОБЪЕМ МЕДИЦИНСКИХ УСЛУГ </a:t>
            </a:r>
            <a:r>
              <a:t>(сокращение очередей, в том числе через вовлечение новых поставщиков услуг)</a:t>
            </a:r>
          </a:p>
        </p:txBody>
      </p:sp>
      <p:sp>
        <p:nvSpPr>
          <p:cNvPr id="560" name="Объект 2"/>
          <p:cNvSpPr txBox="1"/>
          <p:nvPr/>
        </p:nvSpPr>
        <p:spPr>
          <a:xfrm>
            <a:off x="440169" y="6023870"/>
            <a:ext cx="5264282" cy="7070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 marL="228600" indent="-228600" algn="just"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SzPct val="100000"/>
              <a:buChar char="▪"/>
              <a:defRPr sz="1200"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t>Предполагается</a:t>
            </a:r>
            <a:r>
              <a:rPr b="1" u="sng">
                <a:solidFill>
                  <a:srgbClr val="002060"/>
                </a:solidFill>
              </a:rPr>
              <a:t> РАСШИРИТЬ ОБЪЕМ МЕДИЦИНСКИХ УСЛУГ </a:t>
            </a:r>
            <a:r>
              <a:t>(сокращение очередей, в том числе через вовлечение новых поставщиков услуг)</a:t>
            </a:r>
          </a:p>
        </p:txBody>
      </p:sp>
      <p:sp>
        <p:nvSpPr>
          <p:cNvPr id="561" name="Номер слайда 1"/>
          <p:cNvSpPr txBox="1"/>
          <p:nvPr/>
        </p:nvSpPr>
        <p:spPr>
          <a:xfrm>
            <a:off x="9460828" y="6486136"/>
            <a:ext cx="2651762" cy="320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r">
              <a:defRPr sz="1600"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pPr/>
            <a:r>
              <a:t>9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